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_rels/drawing1.xml.rels" ContentType="application/vnd.openxmlformats-package.relationships+xml"/>
  <Override PartName="/ppt/diagrams/_rels/data1.xml.rels" ContentType="application/vnd.openxmlformats-package.relationships+xml"/>
  <Override PartName="/ppt/diagrams/drawing1.xml" ContentType="application/vnd.ms-office.drawingml.diagramDrawing+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7.png" ContentType="image/png"/>
  <Override PartName="/ppt/media/OOXDiagramDrawingRels1_4.png" ContentType="image/png"/>
  <Override PartName="/ppt/media/image7.jpeg" ContentType="image/jpeg"/>
  <Override PartName="/ppt/media/OOXDiagramDrawingRels1_3.svg" ContentType="image/svg"/>
  <Override PartName="/ppt/media/OOXDiagramDrawingRels1_1.svg" ContentType="image/svg"/>
  <Override PartName="/ppt/media/image8.jpeg" ContentType="image/jpeg"/>
  <Override PartName="/ppt/media/OOXDiagramDataRels1_5.svg" ContentType="image/svg"/>
  <Override PartName="/ppt/media/image9.jpeg" ContentType="image/jpeg"/>
  <Override PartName="/ppt/media/image4.gif" ContentType="image/gif"/>
  <Override PartName="/ppt/media/image13.png" ContentType="image/png"/>
  <Override PartName="/ppt/media/image6.gif" ContentType="image/gif"/>
  <Override PartName="/ppt/media/OOXDiagramDrawingRels1_2.png" ContentType="image/png"/>
  <Override PartName="/ppt/media/image12.png" ContentType="image/png"/>
  <Override PartName="/ppt/media/image18.png" ContentType="image/png"/>
  <Override PartName="/ppt/media/image20.png" ContentType="image/png"/>
  <Override PartName="/ppt/media/image19.png" ContentType="image/png"/>
  <Override PartName="/ppt/media/image21.png" ContentType="image/png"/>
  <Override PartName="/ppt/media/image16.gif" ContentType="image/gif"/>
  <Override PartName="/ppt/media/image5.png" ContentType="image/png"/>
  <Override PartName="/ppt/media/image22.png" ContentType="image/png"/>
  <Override PartName="/ppt/media/image23.png" ContentType="image/png"/>
  <Override PartName="/ppt/media/OOXDiagramDrawingRels1_0.png" ContentType="image/png"/>
  <Override PartName="/ppt/media/image24.png" ContentType="image/png"/>
  <Override PartName="/ppt/media/image11.jpeg" ContentType="image/jpeg"/>
  <Override PartName="/ppt/media/image3.png" ContentType="image/png"/>
  <Override PartName="/ppt/media/OOXDiagramDrawingRels1_5.svg" ContentType="image/svg"/>
  <Override PartName="/ppt/media/OOXDiagramDataRels1_1.svg" ContentType="image/svg"/>
  <Override PartName="/ppt/media/image1.jpeg" ContentType="image/jpeg"/>
  <Override PartName="/ppt/media/image10.png" ContentType="image/png"/>
  <Override PartName="/ppt/media/image14.jpeg" ContentType="image/jpeg"/>
  <Override PartName="/ppt/media/image15.png" ContentType="image/png"/>
  <Override PartName="/ppt/media/OOXDiagramDataRels1_0.png" ContentType="image/png"/>
  <Override PartName="/ppt/media/image25.jpeg" ContentType="image/jpeg"/>
  <Override PartName="/ppt/media/image2.png" ContentType="image/png"/>
  <Override PartName="/ppt/media/OOXDiagramDataRels1_2.png" ContentType="image/png"/>
  <Override PartName="/ppt/media/OOXDiagramDataRels1_3.svg" ContentType="image/svg"/>
  <Override PartName="/ppt/media/OOXDiagramDataRels1_4.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Relationship Id="rId3" Type="http://schemas.openxmlformats.org/officeDocument/2006/relationships/image" Target="../media/OOXDiagramDataRels1_2.png"/><Relationship Id="rId4" Type="http://schemas.openxmlformats.org/officeDocument/2006/relationships/image" Target="../media/OOXDiagramDataRels1_3.svg"/><Relationship Id="rId5" Type="http://schemas.openxmlformats.org/officeDocument/2006/relationships/image" Target="../media/OOXDiagramDataRels1_4.png"/><Relationship Id="rId6" Type="http://schemas.openxmlformats.org/officeDocument/2006/relationships/image" Target="../media/OOXDiagramDataRels1_5.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Relationship Id="rId3" Type="http://schemas.openxmlformats.org/officeDocument/2006/relationships/image" Target="../media/OOXDiagramDrawingRels1_2.png"/><Relationship Id="rId4" Type="http://schemas.openxmlformats.org/officeDocument/2006/relationships/image" Target="../media/OOXDiagramDrawingRels1_3.svg"/><Relationship Id="rId5" Type="http://schemas.openxmlformats.org/officeDocument/2006/relationships/image" Target="../media/OOXDiagramDrawingRels1_4.png"/><Relationship Id="rId6" Type="http://schemas.openxmlformats.org/officeDocument/2006/relationships/image" Target="../media/OOXDiagramDrawingRels1_5.sv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5E1BF0-A97C-4AF6-A314-D6798D6E720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A9FED15-A840-40D3-A4F2-08108D6BCD38}">
      <dgm:prSet/>
      <dgm:spPr/>
      <dgm:t>
        <a:bodyPr/>
        <a:lstStyle/>
        <a:p>
          <a:r>
            <a:rPr lang="en-US" dirty="0"/>
            <a:t>Terraform is logically split into two main parts:</a:t>
          </a:r>
        </a:p>
      </dgm:t>
    </dgm:pt>
    <dgm:pt modelId="{DF5F3792-D8A8-40CA-BCEC-D6AAB6F2A2B1}" type="parTrans" cxnId="{B4357336-F2E8-4445-9B7E-C8C508F6A4E5}">
      <dgm:prSet/>
      <dgm:spPr/>
      <dgm:t>
        <a:bodyPr/>
        <a:lstStyle/>
        <a:p>
          <a:endParaRPr lang="en-US"/>
        </a:p>
      </dgm:t>
    </dgm:pt>
    <dgm:pt modelId="{CBFBC6C1-78EF-40A2-847C-4AAB492B153C}" type="sibTrans" cxnId="{B4357336-F2E8-4445-9B7E-C8C508F6A4E5}">
      <dgm:prSet/>
      <dgm:spPr/>
      <dgm:t>
        <a:bodyPr/>
        <a:lstStyle/>
        <a:p>
          <a:endParaRPr lang="en-US"/>
        </a:p>
      </dgm:t>
    </dgm:pt>
    <dgm:pt modelId="{3CD1551A-97C1-45A6-B091-5FC085FDFCAB}">
      <dgm:prSet/>
      <dgm:spPr/>
      <dgm:t>
        <a:bodyPr/>
        <a:lstStyle/>
        <a:p>
          <a:r>
            <a:rPr lang="en-US"/>
            <a:t>1- Terraform Core                                    2- Terraform plugins </a:t>
          </a:r>
        </a:p>
      </dgm:t>
    </dgm:pt>
    <dgm:pt modelId="{38BE917F-5EEF-469A-98BC-4B89C6ED74C9}" type="parTrans" cxnId="{C42E2660-C6E4-4C2E-9931-FEC6C82401BA}">
      <dgm:prSet/>
      <dgm:spPr/>
      <dgm:t>
        <a:bodyPr/>
        <a:lstStyle/>
        <a:p>
          <a:endParaRPr lang="en-US"/>
        </a:p>
      </dgm:t>
    </dgm:pt>
    <dgm:pt modelId="{1E8121F4-2798-41FD-A254-E55D04C4AD7F}" type="sibTrans" cxnId="{C42E2660-C6E4-4C2E-9931-FEC6C82401BA}">
      <dgm:prSet/>
      <dgm:spPr/>
      <dgm:t>
        <a:bodyPr/>
        <a:lstStyle/>
        <a:p>
          <a:endParaRPr lang="en-US"/>
        </a:p>
      </dgm:t>
    </dgm:pt>
    <dgm:pt modelId="{6735F8C1-48A4-47E0-97E6-04AC0C5AFD38}">
      <dgm:prSet/>
      <dgm:spPr/>
      <dgm:t>
        <a:bodyPr/>
        <a:lstStyle/>
        <a:p>
          <a:r>
            <a:rPr lang="en-US"/>
            <a:t>Terraform core uses remote procedure calls (RPC) to comminicate with terraform plugins </a:t>
          </a:r>
        </a:p>
      </dgm:t>
    </dgm:pt>
    <dgm:pt modelId="{9BA19F0C-892A-44B0-BB2D-7DB198769BEB}" type="parTrans" cxnId="{2ACEAD7C-1A98-4C20-A794-762D5C858D5E}">
      <dgm:prSet/>
      <dgm:spPr/>
      <dgm:t>
        <a:bodyPr/>
        <a:lstStyle/>
        <a:p>
          <a:endParaRPr lang="en-US"/>
        </a:p>
      </dgm:t>
    </dgm:pt>
    <dgm:pt modelId="{59179D44-DD9F-4C95-99BC-3A67AAD91227}" type="sibTrans" cxnId="{2ACEAD7C-1A98-4C20-A794-762D5C858D5E}">
      <dgm:prSet/>
      <dgm:spPr/>
      <dgm:t>
        <a:bodyPr/>
        <a:lstStyle/>
        <a:p>
          <a:endParaRPr lang="en-US"/>
        </a:p>
      </dgm:t>
    </dgm:pt>
    <dgm:pt modelId="{6632D832-E32A-49BA-8CE9-340289AF4B2C}" type="pres">
      <dgm:prSet presAssocID="{745E1BF0-A97C-4AF6-A314-D6798D6E720E}" presName="root" presStyleCnt="0">
        <dgm:presLayoutVars>
          <dgm:dir/>
          <dgm:resizeHandles val="exact"/>
        </dgm:presLayoutVars>
      </dgm:prSet>
      <dgm:spPr/>
    </dgm:pt>
    <dgm:pt modelId="{7DAA73F3-0313-44BE-B7B0-BA66FE94D163}" type="pres">
      <dgm:prSet presAssocID="{BA9FED15-A840-40D3-A4F2-08108D6BCD38}" presName="compNode" presStyleCnt="0"/>
      <dgm:spPr/>
    </dgm:pt>
    <dgm:pt modelId="{78228C32-5947-4613-92C7-399734ECD804}" type="pres">
      <dgm:prSet presAssocID="{BA9FED15-A840-40D3-A4F2-08108D6BCD38}" presName="bgRect" presStyleLbl="bgShp" presStyleIdx="0" presStyleCnt="3"/>
      <dgm:spPr/>
    </dgm:pt>
    <dgm:pt modelId="{B9DBE303-BA6A-46C0-8AC6-C18CD05930A1}" type="pres">
      <dgm:prSet presAssocID="{BA9FED15-A840-40D3-A4F2-08108D6BCD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C224A1F-6A04-4316-B145-9D0C27CF2C22}" type="pres">
      <dgm:prSet presAssocID="{BA9FED15-A840-40D3-A4F2-08108D6BCD38}" presName="spaceRect" presStyleCnt="0"/>
      <dgm:spPr/>
    </dgm:pt>
    <dgm:pt modelId="{2D65EB44-FBEC-4C0C-9F2B-5A8EE0731A43}" type="pres">
      <dgm:prSet presAssocID="{BA9FED15-A840-40D3-A4F2-08108D6BCD38}" presName="parTx" presStyleLbl="revTx" presStyleIdx="0" presStyleCnt="3">
        <dgm:presLayoutVars>
          <dgm:chMax val="0"/>
          <dgm:chPref val="0"/>
        </dgm:presLayoutVars>
      </dgm:prSet>
      <dgm:spPr/>
    </dgm:pt>
    <dgm:pt modelId="{5348D9EA-71B9-4F6C-AC45-C69EBFBBA592}" type="pres">
      <dgm:prSet presAssocID="{CBFBC6C1-78EF-40A2-847C-4AAB492B153C}" presName="sibTrans" presStyleCnt="0"/>
      <dgm:spPr/>
    </dgm:pt>
    <dgm:pt modelId="{AA6EC7A7-1D4B-4A9E-AE7D-1C2153ED1CFA}" type="pres">
      <dgm:prSet presAssocID="{3CD1551A-97C1-45A6-B091-5FC085FDFCAB}" presName="compNode" presStyleCnt="0"/>
      <dgm:spPr/>
    </dgm:pt>
    <dgm:pt modelId="{E4E42368-35F9-409A-BF80-A80860D3FD24}" type="pres">
      <dgm:prSet presAssocID="{3CD1551A-97C1-45A6-B091-5FC085FDFCAB}" presName="bgRect" presStyleLbl="bgShp" presStyleIdx="1" presStyleCnt="3"/>
      <dgm:spPr/>
    </dgm:pt>
    <dgm:pt modelId="{E5C89EFB-D4B7-4DE8-B4E8-A8292824B776}" type="pres">
      <dgm:prSet presAssocID="{3CD1551A-97C1-45A6-B091-5FC085FDFC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
        </a:ext>
      </dgm:extLst>
    </dgm:pt>
    <dgm:pt modelId="{D2C69DE0-8E18-426A-891C-30B6E282A094}" type="pres">
      <dgm:prSet presAssocID="{3CD1551A-97C1-45A6-B091-5FC085FDFCAB}" presName="spaceRect" presStyleCnt="0"/>
      <dgm:spPr/>
    </dgm:pt>
    <dgm:pt modelId="{10384654-9A34-446E-8F36-B24FBDABAD8A}" type="pres">
      <dgm:prSet presAssocID="{3CD1551A-97C1-45A6-B091-5FC085FDFCAB}" presName="parTx" presStyleLbl="revTx" presStyleIdx="1" presStyleCnt="3">
        <dgm:presLayoutVars>
          <dgm:chMax val="0"/>
          <dgm:chPref val="0"/>
        </dgm:presLayoutVars>
      </dgm:prSet>
      <dgm:spPr/>
    </dgm:pt>
    <dgm:pt modelId="{5385645B-1528-481D-AEF0-9892EF0ACB30}" type="pres">
      <dgm:prSet presAssocID="{1E8121F4-2798-41FD-A254-E55D04C4AD7F}" presName="sibTrans" presStyleCnt="0"/>
      <dgm:spPr/>
    </dgm:pt>
    <dgm:pt modelId="{C329358D-A087-4843-8A1A-EDE5296CA4DB}" type="pres">
      <dgm:prSet presAssocID="{6735F8C1-48A4-47E0-97E6-04AC0C5AFD38}" presName="compNode" presStyleCnt="0"/>
      <dgm:spPr/>
    </dgm:pt>
    <dgm:pt modelId="{2862F7B8-E96C-44FA-B448-CA5E65F1527A}" type="pres">
      <dgm:prSet presAssocID="{6735F8C1-48A4-47E0-97E6-04AC0C5AFD38}" presName="bgRect" presStyleLbl="bgShp" presStyleIdx="2" presStyleCnt="3"/>
      <dgm:spPr/>
    </dgm:pt>
    <dgm:pt modelId="{44B495EC-5EAF-411C-8A9A-425AD6BBF03A}" type="pres">
      <dgm:prSet presAssocID="{6735F8C1-48A4-47E0-97E6-04AC0C5AFD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mote control"/>
        </a:ext>
      </dgm:extLst>
    </dgm:pt>
    <dgm:pt modelId="{E09C4B44-26CC-449F-89E5-ED826BCCC4CE}" type="pres">
      <dgm:prSet presAssocID="{6735F8C1-48A4-47E0-97E6-04AC0C5AFD38}" presName="spaceRect" presStyleCnt="0"/>
      <dgm:spPr/>
    </dgm:pt>
    <dgm:pt modelId="{8EF8F534-23FA-4C88-B0FE-5A331B476691}" type="pres">
      <dgm:prSet presAssocID="{6735F8C1-48A4-47E0-97E6-04AC0C5AFD38}" presName="parTx" presStyleLbl="revTx" presStyleIdx="2" presStyleCnt="3">
        <dgm:presLayoutVars>
          <dgm:chMax val="0"/>
          <dgm:chPref val="0"/>
        </dgm:presLayoutVars>
      </dgm:prSet>
      <dgm:spPr/>
    </dgm:pt>
  </dgm:ptLst>
  <dgm:cxnLst>
    <dgm:cxn modelId="{B4357336-F2E8-4445-9B7E-C8C508F6A4E5}" srcId="{745E1BF0-A97C-4AF6-A314-D6798D6E720E}" destId="{BA9FED15-A840-40D3-A4F2-08108D6BCD38}" srcOrd="0" destOrd="0" parTransId="{DF5F3792-D8A8-40CA-BCEC-D6AAB6F2A2B1}" sibTransId="{CBFBC6C1-78EF-40A2-847C-4AAB492B153C}"/>
    <dgm:cxn modelId="{51456238-5BF2-4D17-A36F-50CE1B720EB0}" type="presOf" srcId="{745E1BF0-A97C-4AF6-A314-D6798D6E720E}" destId="{6632D832-E32A-49BA-8CE9-340289AF4B2C}" srcOrd="0" destOrd="0" presId="urn:microsoft.com/office/officeart/2018/2/layout/IconVerticalSolidList"/>
    <dgm:cxn modelId="{C42E2660-C6E4-4C2E-9931-FEC6C82401BA}" srcId="{745E1BF0-A97C-4AF6-A314-D6798D6E720E}" destId="{3CD1551A-97C1-45A6-B091-5FC085FDFCAB}" srcOrd="1" destOrd="0" parTransId="{38BE917F-5EEF-469A-98BC-4B89C6ED74C9}" sibTransId="{1E8121F4-2798-41FD-A254-E55D04C4AD7F}"/>
    <dgm:cxn modelId="{2ACEAD7C-1A98-4C20-A794-762D5C858D5E}" srcId="{745E1BF0-A97C-4AF6-A314-D6798D6E720E}" destId="{6735F8C1-48A4-47E0-97E6-04AC0C5AFD38}" srcOrd="2" destOrd="0" parTransId="{9BA19F0C-892A-44B0-BB2D-7DB198769BEB}" sibTransId="{59179D44-DD9F-4C95-99BC-3A67AAD91227}"/>
    <dgm:cxn modelId="{046723B3-3AB6-4A7C-8BFC-484F6DFF198A}" type="presOf" srcId="{3CD1551A-97C1-45A6-B091-5FC085FDFCAB}" destId="{10384654-9A34-446E-8F36-B24FBDABAD8A}" srcOrd="0" destOrd="0" presId="urn:microsoft.com/office/officeart/2018/2/layout/IconVerticalSolidList"/>
    <dgm:cxn modelId="{8937D8CA-96E5-4C58-8E67-6D798362ACD6}" type="presOf" srcId="{6735F8C1-48A4-47E0-97E6-04AC0C5AFD38}" destId="{8EF8F534-23FA-4C88-B0FE-5A331B476691}" srcOrd="0" destOrd="0" presId="urn:microsoft.com/office/officeart/2018/2/layout/IconVerticalSolidList"/>
    <dgm:cxn modelId="{2F2A7ED9-B88E-48D4-967F-20436130D757}" type="presOf" srcId="{BA9FED15-A840-40D3-A4F2-08108D6BCD38}" destId="{2D65EB44-FBEC-4C0C-9F2B-5A8EE0731A43}" srcOrd="0" destOrd="0" presId="urn:microsoft.com/office/officeart/2018/2/layout/IconVerticalSolidList"/>
    <dgm:cxn modelId="{5E8FDA56-9643-4C9C-AF56-256B1DF606B8}" type="presParOf" srcId="{6632D832-E32A-49BA-8CE9-340289AF4B2C}" destId="{7DAA73F3-0313-44BE-B7B0-BA66FE94D163}" srcOrd="0" destOrd="0" presId="urn:microsoft.com/office/officeart/2018/2/layout/IconVerticalSolidList"/>
    <dgm:cxn modelId="{0508DFEF-B61B-4871-87B1-8C2FFC8006C9}" type="presParOf" srcId="{7DAA73F3-0313-44BE-B7B0-BA66FE94D163}" destId="{78228C32-5947-4613-92C7-399734ECD804}" srcOrd="0" destOrd="0" presId="urn:microsoft.com/office/officeart/2018/2/layout/IconVerticalSolidList"/>
    <dgm:cxn modelId="{CF18842F-725B-406C-B613-019C63AE411C}" type="presParOf" srcId="{7DAA73F3-0313-44BE-B7B0-BA66FE94D163}" destId="{B9DBE303-BA6A-46C0-8AC6-C18CD05930A1}" srcOrd="1" destOrd="0" presId="urn:microsoft.com/office/officeart/2018/2/layout/IconVerticalSolidList"/>
    <dgm:cxn modelId="{8110938F-C536-4EA1-B46A-618BB2AF8C5D}" type="presParOf" srcId="{7DAA73F3-0313-44BE-B7B0-BA66FE94D163}" destId="{9C224A1F-6A04-4316-B145-9D0C27CF2C22}" srcOrd="2" destOrd="0" presId="urn:microsoft.com/office/officeart/2018/2/layout/IconVerticalSolidList"/>
    <dgm:cxn modelId="{3E065723-A485-456C-9BD7-C6A758D2E2C0}" type="presParOf" srcId="{7DAA73F3-0313-44BE-B7B0-BA66FE94D163}" destId="{2D65EB44-FBEC-4C0C-9F2B-5A8EE0731A43}" srcOrd="3" destOrd="0" presId="urn:microsoft.com/office/officeart/2018/2/layout/IconVerticalSolidList"/>
    <dgm:cxn modelId="{1570F33F-0C98-4DB0-B68A-534D0CEC48E2}" type="presParOf" srcId="{6632D832-E32A-49BA-8CE9-340289AF4B2C}" destId="{5348D9EA-71B9-4F6C-AC45-C69EBFBBA592}" srcOrd="1" destOrd="0" presId="urn:microsoft.com/office/officeart/2018/2/layout/IconVerticalSolidList"/>
    <dgm:cxn modelId="{46284946-D9DD-434C-8465-8EE75EA6A329}" type="presParOf" srcId="{6632D832-E32A-49BA-8CE9-340289AF4B2C}" destId="{AA6EC7A7-1D4B-4A9E-AE7D-1C2153ED1CFA}" srcOrd="2" destOrd="0" presId="urn:microsoft.com/office/officeart/2018/2/layout/IconVerticalSolidList"/>
    <dgm:cxn modelId="{B977723D-F501-4C40-B8C0-2EDC52773C60}" type="presParOf" srcId="{AA6EC7A7-1D4B-4A9E-AE7D-1C2153ED1CFA}" destId="{E4E42368-35F9-409A-BF80-A80860D3FD24}" srcOrd="0" destOrd="0" presId="urn:microsoft.com/office/officeart/2018/2/layout/IconVerticalSolidList"/>
    <dgm:cxn modelId="{1F7BF38C-677F-4CFC-AA50-F2479E404D5E}" type="presParOf" srcId="{AA6EC7A7-1D4B-4A9E-AE7D-1C2153ED1CFA}" destId="{E5C89EFB-D4B7-4DE8-B4E8-A8292824B776}" srcOrd="1" destOrd="0" presId="urn:microsoft.com/office/officeart/2018/2/layout/IconVerticalSolidList"/>
    <dgm:cxn modelId="{C0BB9BE0-12D0-401F-89CC-9C24E63E1D9E}" type="presParOf" srcId="{AA6EC7A7-1D4B-4A9E-AE7D-1C2153ED1CFA}" destId="{D2C69DE0-8E18-426A-891C-30B6E282A094}" srcOrd="2" destOrd="0" presId="urn:microsoft.com/office/officeart/2018/2/layout/IconVerticalSolidList"/>
    <dgm:cxn modelId="{5C6345CF-4961-4F15-9A2B-F6D49A05C597}" type="presParOf" srcId="{AA6EC7A7-1D4B-4A9E-AE7D-1C2153ED1CFA}" destId="{10384654-9A34-446E-8F36-B24FBDABAD8A}" srcOrd="3" destOrd="0" presId="urn:microsoft.com/office/officeart/2018/2/layout/IconVerticalSolidList"/>
    <dgm:cxn modelId="{D638E1A1-E8AF-467C-9A75-E21B2370E59E}" type="presParOf" srcId="{6632D832-E32A-49BA-8CE9-340289AF4B2C}" destId="{5385645B-1528-481D-AEF0-9892EF0ACB30}" srcOrd="3" destOrd="0" presId="urn:microsoft.com/office/officeart/2018/2/layout/IconVerticalSolidList"/>
    <dgm:cxn modelId="{56E51E29-DCD3-43D8-8207-00E6461FB04B}" type="presParOf" srcId="{6632D832-E32A-49BA-8CE9-340289AF4B2C}" destId="{C329358D-A087-4843-8A1A-EDE5296CA4DB}" srcOrd="4" destOrd="0" presId="urn:microsoft.com/office/officeart/2018/2/layout/IconVerticalSolidList"/>
    <dgm:cxn modelId="{B9883082-09D8-4FC3-8EA2-A5DB05D9D1DE}" type="presParOf" srcId="{C329358D-A087-4843-8A1A-EDE5296CA4DB}" destId="{2862F7B8-E96C-44FA-B448-CA5E65F1527A}" srcOrd="0" destOrd="0" presId="urn:microsoft.com/office/officeart/2018/2/layout/IconVerticalSolidList"/>
    <dgm:cxn modelId="{3A3E0E7D-17BE-412D-A136-CFBB42EB8F53}" type="presParOf" srcId="{C329358D-A087-4843-8A1A-EDE5296CA4DB}" destId="{44B495EC-5EAF-411C-8A9A-425AD6BBF03A}" srcOrd="1" destOrd="0" presId="urn:microsoft.com/office/officeart/2018/2/layout/IconVerticalSolidList"/>
    <dgm:cxn modelId="{1B992CDC-C183-4DD8-B8BB-86FC109F68D1}" type="presParOf" srcId="{C329358D-A087-4843-8A1A-EDE5296CA4DB}" destId="{E09C4B44-26CC-449F-89E5-ED826BCCC4CE}" srcOrd="2" destOrd="0" presId="urn:microsoft.com/office/officeart/2018/2/layout/IconVerticalSolidList"/>
    <dgm:cxn modelId="{43C178D7-D4D6-49AC-A317-8C44B1CFEFDC}" type="presParOf" srcId="{C329358D-A087-4843-8A1A-EDE5296CA4DB}" destId="{8EF8F534-23FA-4C88-B0FE-5A331B476691}"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8C32-5947-4613-92C7-399734ECD804}">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BE303-BA6A-46C0-8AC6-C18CD05930A1}">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65EB44-FBEC-4C0C-9F2B-5A8EE0731A43}">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dirty="0"/>
            <a:t>Terraform is logically split into two main parts:</a:t>
          </a:r>
        </a:p>
      </dsp:txBody>
      <dsp:txXfrm>
        <a:off x="1816103" y="671"/>
        <a:ext cx="4447536" cy="1572384"/>
      </dsp:txXfrm>
    </dsp:sp>
    <dsp:sp modelId="{E4E42368-35F9-409A-BF80-A80860D3FD24}">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89EFB-D4B7-4DE8-B4E8-A8292824B776}">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84654-9A34-446E-8F36-B24FBDABAD8A}">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1- Terraform Core                                    2- Terraform plugins </a:t>
          </a:r>
        </a:p>
      </dsp:txBody>
      <dsp:txXfrm>
        <a:off x="1816103" y="1966151"/>
        <a:ext cx="4447536" cy="1572384"/>
      </dsp:txXfrm>
    </dsp:sp>
    <dsp:sp modelId="{2862F7B8-E96C-44FA-B448-CA5E65F1527A}">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495EC-5EAF-411C-8A9A-425AD6BBF03A}">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F8F534-23FA-4C88-B0FE-5A331B47669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Terraform core uses remote procedure calls (RPC) to comminicate with terraform plugins </a:t>
          </a:r>
        </a:p>
      </dsp:txBody>
      <dsp:txXfrm>
        <a:off x="1816103" y="3931632"/>
        <a:ext cx="4447536" cy="15723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2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2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31" name="PlaceHolder 2"/>
          <p:cNvSpPr>
            <a:spLocks noGrp="1"/>
          </p:cNvSpPr>
          <p:nvPr>
            <p:ph type="body"/>
          </p:nvPr>
        </p:nvSpPr>
        <p:spPr>
          <a:xfrm>
            <a:off x="83808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3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33" name="PlaceHolder 4"/>
          <p:cNvSpPr>
            <a:spLocks noGrp="1"/>
          </p:cNvSpPr>
          <p:nvPr>
            <p:ph type="body"/>
          </p:nvPr>
        </p:nvSpPr>
        <p:spPr>
          <a:xfrm>
            <a:off x="838080" y="409824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3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36" name="PlaceHolder 2"/>
          <p:cNvSpPr>
            <a:spLocks noGrp="1"/>
          </p:cNvSpPr>
          <p:nvPr>
            <p:ph type="body"/>
          </p:nvPr>
        </p:nvSpPr>
        <p:spPr>
          <a:xfrm>
            <a:off x="838080" y="182556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3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3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39" name="PlaceHolder 5"/>
          <p:cNvSpPr>
            <a:spLocks noGrp="1"/>
          </p:cNvSpPr>
          <p:nvPr>
            <p:ph type="body"/>
          </p:nvPr>
        </p:nvSpPr>
        <p:spPr>
          <a:xfrm>
            <a:off x="838080" y="409824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4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4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49"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51" name="PlaceHolder 2"/>
          <p:cNvSpPr>
            <a:spLocks noGrp="1"/>
          </p:cNvSpPr>
          <p:nvPr>
            <p:ph type="body"/>
          </p:nvPr>
        </p:nvSpPr>
        <p:spPr>
          <a:xfrm>
            <a:off x="838080" y="1825560"/>
            <a:ext cx="10515240" cy="435096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53" name="PlaceHolder 2"/>
          <p:cNvSpPr>
            <a:spLocks noGrp="1"/>
          </p:cNvSpPr>
          <p:nvPr>
            <p:ph type="body"/>
          </p:nvPr>
        </p:nvSpPr>
        <p:spPr>
          <a:xfrm>
            <a:off x="838080" y="1825560"/>
            <a:ext cx="5131080" cy="4350960"/>
          </a:xfrm>
          <a:prstGeom prst="rect">
            <a:avLst/>
          </a:prstGeom>
        </p:spPr>
        <p:txBody>
          <a:bodyPr lIns="0" rIns="0" tIns="0" bIns="0">
            <a:normAutofit/>
          </a:bodyPr>
          <a:p>
            <a:endParaRPr b="0" lang="en-EG" sz="2800" spc="-1" strike="noStrike">
              <a:solidFill>
                <a:srgbClr val="000000"/>
              </a:solidFill>
              <a:latin typeface="Calibri"/>
            </a:endParaRPr>
          </a:p>
        </p:txBody>
      </p:sp>
      <p:sp>
        <p:nvSpPr>
          <p:cNvPr id="54" name="PlaceHolder 3"/>
          <p:cNvSpPr>
            <a:spLocks noGrp="1"/>
          </p:cNvSpPr>
          <p:nvPr>
            <p:ph type="body"/>
          </p:nvPr>
        </p:nvSpPr>
        <p:spPr>
          <a:xfrm>
            <a:off x="6226200" y="1825560"/>
            <a:ext cx="5131080" cy="435096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58" name="PlaceHolder 2"/>
          <p:cNvSpPr>
            <a:spLocks noGrp="1"/>
          </p:cNvSpPr>
          <p:nvPr>
            <p:ph type="body"/>
          </p:nvPr>
        </p:nvSpPr>
        <p:spPr>
          <a:xfrm>
            <a:off x="83808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59" name="PlaceHolder 3"/>
          <p:cNvSpPr>
            <a:spLocks noGrp="1"/>
          </p:cNvSpPr>
          <p:nvPr>
            <p:ph type="body"/>
          </p:nvPr>
        </p:nvSpPr>
        <p:spPr>
          <a:xfrm>
            <a:off x="6226200" y="1825560"/>
            <a:ext cx="5131080" cy="4350960"/>
          </a:xfrm>
          <a:prstGeom prst="rect">
            <a:avLst/>
          </a:prstGeom>
        </p:spPr>
        <p:txBody>
          <a:bodyPr lIns="0" rIns="0" tIns="0" bIns="0">
            <a:normAutofit/>
          </a:bodyPr>
          <a:p>
            <a:endParaRPr b="0" lang="en-EG" sz="2800" spc="-1" strike="noStrike">
              <a:solidFill>
                <a:srgbClr val="000000"/>
              </a:solidFill>
              <a:latin typeface="Calibri"/>
            </a:endParaRPr>
          </a:p>
        </p:txBody>
      </p:sp>
      <p:sp>
        <p:nvSpPr>
          <p:cNvPr id="60" name="PlaceHolder 4"/>
          <p:cNvSpPr>
            <a:spLocks noGrp="1"/>
          </p:cNvSpPr>
          <p:nvPr>
            <p:ph type="body"/>
          </p:nvPr>
        </p:nvSpPr>
        <p:spPr>
          <a:xfrm>
            <a:off x="838080" y="409824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7"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62" name="PlaceHolder 2"/>
          <p:cNvSpPr>
            <a:spLocks noGrp="1"/>
          </p:cNvSpPr>
          <p:nvPr>
            <p:ph type="body"/>
          </p:nvPr>
        </p:nvSpPr>
        <p:spPr>
          <a:xfrm>
            <a:off x="838080" y="1825560"/>
            <a:ext cx="5131080" cy="4350960"/>
          </a:xfrm>
          <a:prstGeom prst="rect">
            <a:avLst/>
          </a:prstGeom>
        </p:spPr>
        <p:txBody>
          <a:bodyPr lIns="0" rIns="0" tIns="0" bIns="0">
            <a:normAutofit/>
          </a:bodyPr>
          <a:p>
            <a:endParaRPr b="0" lang="en-EG" sz="2800" spc="-1" strike="noStrike">
              <a:solidFill>
                <a:srgbClr val="000000"/>
              </a:solidFill>
              <a:latin typeface="Calibri"/>
            </a:endParaRPr>
          </a:p>
        </p:txBody>
      </p:sp>
      <p:sp>
        <p:nvSpPr>
          <p:cNvPr id="63" name="PlaceHolder 3"/>
          <p:cNvSpPr>
            <a:spLocks noGrp="1"/>
          </p:cNvSpPr>
          <p:nvPr>
            <p:ph type="body"/>
          </p:nvPr>
        </p:nvSpPr>
        <p:spPr>
          <a:xfrm>
            <a:off x="622620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64" name="PlaceHolder 4"/>
          <p:cNvSpPr>
            <a:spLocks noGrp="1"/>
          </p:cNvSpPr>
          <p:nvPr>
            <p:ph type="body"/>
          </p:nvPr>
        </p:nvSpPr>
        <p:spPr>
          <a:xfrm>
            <a:off x="6226200" y="409824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66" name="PlaceHolder 2"/>
          <p:cNvSpPr>
            <a:spLocks noGrp="1"/>
          </p:cNvSpPr>
          <p:nvPr>
            <p:ph type="body"/>
          </p:nvPr>
        </p:nvSpPr>
        <p:spPr>
          <a:xfrm>
            <a:off x="83808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67" name="PlaceHolder 3"/>
          <p:cNvSpPr>
            <a:spLocks noGrp="1"/>
          </p:cNvSpPr>
          <p:nvPr>
            <p:ph type="body"/>
          </p:nvPr>
        </p:nvSpPr>
        <p:spPr>
          <a:xfrm>
            <a:off x="622620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68" name="PlaceHolder 4"/>
          <p:cNvSpPr>
            <a:spLocks noGrp="1"/>
          </p:cNvSpPr>
          <p:nvPr>
            <p:ph type="body"/>
          </p:nvPr>
        </p:nvSpPr>
        <p:spPr>
          <a:xfrm>
            <a:off x="838080" y="4098240"/>
            <a:ext cx="1051524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70" name="PlaceHolder 2"/>
          <p:cNvSpPr>
            <a:spLocks noGrp="1"/>
          </p:cNvSpPr>
          <p:nvPr>
            <p:ph type="body"/>
          </p:nvPr>
        </p:nvSpPr>
        <p:spPr>
          <a:xfrm>
            <a:off x="838080" y="1825560"/>
            <a:ext cx="1051524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71" name="PlaceHolder 3"/>
          <p:cNvSpPr>
            <a:spLocks noGrp="1"/>
          </p:cNvSpPr>
          <p:nvPr>
            <p:ph type="body"/>
          </p:nvPr>
        </p:nvSpPr>
        <p:spPr>
          <a:xfrm>
            <a:off x="838080" y="4098240"/>
            <a:ext cx="1051524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73" name="PlaceHolder 2"/>
          <p:cNvSpPr>
            <a:spLocks noGrp="1"/>
          </p:cNvSpPr>
          <p:nvPr>
            <p:ph type="body"/>
          </p:nvPr>
        </p:nvSpPr>
        <p:spPr>
          <a:xfrm>
            <a:off x="83808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7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75" name="PlaceHolder 4"/>
          <p:cNvSpPr>
            <a:spLocks noGrp="1"/>
          </p:cNvSpPr>
          <p:nvPr>
            <p:ph type="body"/>
          </p:nvPr>
        </p:nvSpPr>
        <p:spPr>
          <a:xfrm>
            <a:off x="838080" y="409824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76" name="PlaceHolder 5"/>
          <p:cNvSpPr>
            <a:spLocks noGrp="1"/>
          </p:cNvSpPr>
          <p:nvPr>
            <p:ph type="body"/>
          </p:nvPr>
        </p:nvSpPr>
        <p:spPr>
          <a:xfrm>
            <a:off x="6226200" y="409824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78" name="PlaceHolder 2"/>
          <p:cNvSpPr>
            <a:spLocks noGrp="1"/>
          </p:cNvSpPr>
          <p:nvPr>
            <p:ph type="body"/>
          </p:nvPr>
        </p:nvSpPr>
        <p:spPr>
          <a:xfrm>
            <a:off x="838080" y="182556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79" name="PlaceHolder 3"/>
          <p:cNvSpPr>
            <a:spLocks noGrp="1"/>
          </p:cNvSpPr>
          <p:nvPr>
            <p:ph type="body"/>
          </p:nvPr>
        </p:nvSpPr>
        <p:spPr>
          <a:xfrm>
            <a:off x="4393440" y="182556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80" name="PlaceHolder 4"/>
          <p:cNvSpPr>
            <a:spLocks noGrp="1"/>
          </p:cNvSpPr>
          <p:nvPr>
            <p:ph type="body"/>
          </p:nvPr>
        </p:nvSpPr>
        <p:spPr>
          <a:xfrm>
            <a:off x="7949160" y="182556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81" name="PlaceHolder 5"/>
          <p:cNvSpPr>
            <a:spLocks noGrp="1"/>
          </p:cNvSpPr>
          <p:nvPr>
            <p:ph type="body"/>
          </p:nvPr>
        </p:nvSpPr>
        <p:spPr>
          <a:xfrm>
            <a:off x="838080" y="409824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82" name="PlaceHolder 6"/>
          <p:cNvSpPr>
            <a:spLocks noGrp="1"/>
          </p:cNvSpPr>
          <p:nvPr>
            <p:ph type="body"/>
          </p:nvPr>
        </p:nvSpPr>
        <p:spPr>
          <a:xfrm>
            <a:off x="4393440" y="409824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83" name="PlaceHolder 7"/>
          <p:cNvSpPr>
            <a:spLocks noGrp="1"/>
          </p:cNvSpPr>
          <p:nvPr>
            <p:ph type="body"/>
          </p:nvPr>
        </p:nvSpPr>
        <p:spPr>
          <a:xfrm>
            <a:off x="7949160" y="4098240"/>
            <a:ext cx="338580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11" name="PlaceHolder 2"/>
          <p:cNvSpPr>
            <a:spLocks noGrp="1"/>
          </p:cNvSpPr>
          <p:nvPr>
            <p:ph type="body"/>
          </p:nvPr>
        </p:nvSpPr>
        <p:spPr>
          <a:xfrm>
            <a:off x="838080" y="1825560"/>
            <a:ext cx="5131080" cy="4350960"/>
          </a:xfrm>
          <a:prstGeom prst="rect">
            <a:avLst/>
          </a:prstGeom>
        </p:spPr>
        <p:txBody>
          <a:bodyPr lIns="0" rIns="0" tIns="0" bIns="0">
            <a:normAutofit/>
          </a:bodyPr>
          <a:p>
            <a:endParaRPr b="0" lang="en-EG" sz="2800" spc="-1" strike="noStrike">
              <a:solidFill>
                <a:srgbClr val="000000"/>
              </a:solidFill>
              <a:latin typeface="Calibri"/>
            </a:endParaRPr>
          </a:p>
        </p:txBody>
      </p:sp>
      <p:sp>
        <p:nvSpPr>
          <p:cNvPr id="1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16" name="PlaceHolder 2"/>
          <p:cNvSpPr>
            <a:spLocks noGrp="1"/>
          </p:cNvSpPr>
          <p:nvPr>
            <p:ph type="body"/>
          </p:nvPr>
        </p:nvSpPr>
        <p:spPr>
          <a:xfrm>
            <a:off x="83808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1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EG" sz="2800" spc="-1" strike="noStrike">
              <a:solidFill>
                <a:srgbClr val="000000"/>
              </a:solidFill>
              <a:latin typeface="Calibri"/>
            </a:endParaRPr>
          </a:p>
        </p:txBody>
      </p:sp>
      <p:sp>
        <p:nvSpPr>
          <p:cNvPr id="18" name="PlaceHolder 4"/>
          <p:cNvSpPr>
            <a:spLocks noGrp="1"/>
          </p:cNvSpPr>
          <p:nvPr>
            <p:ph type="body"/>
          </p:nvPr>
        </p:nvSpPr>
        <p:spPr>
          <a:xfrm>
            <a:off x="838080" y="409824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20" name="PlaceHolder 2"/>
          <p:cNvSpPr>
            <a:spLocks noGrp="1"/>
          </p:cNvSpPr>
          <p:nvPr>
            <p:ph type="body"/>
          </p:nvPr>
        </p:nvSpPr>
        <p:spPr>
          <a:xfrm>
            <a:off x="838080" y="1825560"/>
            <a:ext cx="5131080" cy="4350960"/>
          </a:xfrm>
          <a:prstGeom prst="rect">
            <a:avLst/>
          </a:prstGeom>
        </p:spPr>
        <p:txBody>
          <a:bodyPr lIns="0" rIns="0" tIns="0" bIns="0">
            <a:normAutofit/>
          </a:bodyPr>
          <a:p>
            <a:endParaRPr b="0" lang="en-EG" sz="2800" spc="-1" strike="noStrike">
              <a:solidFill>
                <a:srgbClr val="000000"/>
              </a:solidFill>
              <a:latin typeface="Calibri"/>
            </a:endParaRPr>
          </a:p>
        </p:txBody>
      </p:sp>
      <p:sp>
        <p:nvSpPr>
          <p:cNvPr id="2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2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EG" sz="1800" spc="-1" strike="noStrike">
              <a:solidFill>
                <a:srgbClr val="000000"/>
              </a:solidFill>
              <a:latin typeface="Calibri"/>
            </a:endParaRPr>
          </a:p>
        </p:txBody>
      </p:sp>
      <p:sp>
        <p:nvSpPr>
          <p:cNvPr id="24" name="PlaceHolder 2"/>
          <p:cNvSpPr>
            <a:spLocks noGrp="1"/>
          </p:cNvSpPr>
          <p:nvPr>
            <p:ph type="body"/>
          </p:nvPr>
        </p:nvSpPr>
        <p:spPr>
          <a:xfrm>
            <a:off x="83808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2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EG" sz="2800" spc="-1" strike="noStrike">
              <a:solidFill>
                <a:srgbClr val="000000"/>
              </a:solidFill>
              <a:latin typeface="Calibri"/>
            </a:endParaRPr>
          </a:p>
        </p:txBody>
      </p:sp>
      <p:sp>
        <p:nvSpPr>
          <p:cNvPr id="2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EG"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90440" y="6561000"/>
            <a:ext cx="418680" cy="212760"/>
          </a:xfrm>
          <a:prstGeom prst="rect">
            <a:avLst/>
          </a:prstGeom>
          <a:noFill/>
          <a:ln>
            <a:noFill/>
          </a:ln>
        </p:spPr>
        <p:style>
          <a:lnRef idx="0"/>
          <a:fillRef idx="0"/>
          <a:effectRef idx="0"/>
          <a:fontRef idx="minor"/>
        </p:style>
        <p:txBody>
          <a:bodyPr lIns="0" rIns="0" tIns="0" bIns="0">
            <a:spAutoFit/>
          </a:bodyPr>
          <a:p>
            <a:pPr>
              <a:lnSpc>
                <a:spcPct val="100000"/>
              </a:lnSpc>
            </a:pPr>
            <a:r>
              <a:rPr b="0" lang="en-EG" sz="700" spc="-1" strike="noStrike">
                <a:solidFill>
                  <a:srgbClr val="000000"/>
                </a:solidFill>
                <a:latin typeface="Calibri"/>
              </a:rPr>
              <a:t>C2 General</a:t>
            </a:r>
            <a:endParaRPr b="0" lang="en-US" sz="700" spc="-1" strike="noStrike">
              <a:latin typeface="Arial"/>
            </a:endParaRPr>
          </a:p>
        </p:txBody>
      </p:sp>
      <p:sp>
        <p:nvSpPr>
          <p:cNvPr id="1" name="PlaceHolder 2"/>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EG" sz="4400" spc="-1" strike="noStrike">
              <a:solidFill>
                <a:srgbClr val="000000"/>
              </a:solidFill>
              <a:latin typeface="Calibri"/>
            </a:endParaRPr>
          </a:p>
        </p:txBody>
      </p:sp>
      <p:sp>
        <p:nvSpPr>
          <p:cNvPr id="2" name="PlaceHolder 3"/>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EG"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EG"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EG"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EG"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EG" sz="1800" spc="-1" strike="noStrike">
              <a:solidFill>
                <a:srgbClr val="000000"/>
              </a:solidFill>
              <a:latin typeface="Calibri"/>
            </a:endParaRPr>
          </a:p>
        </p:txBody>
      </p:sp>
      <p:sp>
        <p:nvSpPr>
          <p:cNvPr id="3" name="PlaceHolder 4"/>
          <p:cNvSpPr>
            <a:spLocks noGrp="1"/>
          </p:cNvSpPr>
          <p:nvPr>
            <p:ph type="dt"/>
          </p:nvPr>
        </p:nvSpPr>
        <p:spPr>
          <a:xfrm>
            <a:off x="838080" y="6356520"/>
            <a:ext cx="2742840" cy="364680"/>
          </a:xfrm>
          <a:prstGeom prst="rect">
            <a:avLst/>
          </a:prstGeom>
        </p:spPr>
        <p:txBody>
          <a:bodyPr anchor="ctr">
            <a:noAutofit/>
          </a:bodyPr>
          <a:p>
            <a:pPr>
              <a:lnSpc>
                <a:spcPct val="100000"/>
              </a:lnSpc>
            </a:pPr>
            <a:fld id="{F734E521-F772-4CE0-8DD0-67520731D1A3}" type="datetime">
              <a:rPr b="0" lang="en-EG" sz="1200" spc="-1" strike="noStrike">
                <a:solidFill>
                  <a:srgbClr val="8b8b8b"/>
                </a:solidFill>
                <a:latin typeface="Calibri"/>
              </a:rPr>
              <a:t>3/26/24</a:t>
            </a:fld>
            <a:endParaRPr b="0" lang="en-US" sz="1200" spc="-1" strike="noStrike">
              <a:latin typeface="Times New Roman"/>
            </a:endParaRPr>
          </a:p>
        </p:txBody>
      </p:sp>
      <p:sp>
        <p:nvSpPr>
          <p:cNvPr id="4" name="PlaceHolder 5"/>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5" name="PlaceHolder 6"/>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7163008D-CF10-4C3E-9F95-29B833F7A498}" type="slidenum">
              <a:rPr b="0" lang="en-EG"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CustomShape 1"/>
          <p:cNvSpPr/>
          <p:nvPr/>
        </p:nvSpPr>
        <p:spPr>
          <a:xfrm>
            <a:off x="190440" y="6561000"/>
            <a:ext cx="418680" cy="212760"/>
          </a:xfrm>
          <a:prstGeom prst="rect">
            <a:avLst/>
          </a:prstGeom>
          <a:noFill/>
          <a:ln>
            <a:noFill/>
          </a:ln>
        </p:spPr>
        <p:style>
          <a:lnRef idx="0"/>
          <a:fillRef idx="0"/>
          <a:effectRef idx="0"/>
          <a:fontRef idx="minor"/>
        </p:style>
        <p:txBody>
          <a:bodyPr lIns="0" rIns="0" tIns="0" bIns="0">
            <a:spAutoFit/>
          </a:bodyPr>
          <a:p>
            <a:pPr>
              <a:lnSpc>
                <a:spcPct val="100000"/>
              </a:lnSpc>
            </a:pPr>
            <a:r>
              <a:rPr b="0" lang="en-EG" sz="700" spc="-1" strike="noStrike">
                <a:solidFill>
                  <a:srgbClr val="000000"/>
                </a:solidFill>
                <a:latin typeface="Calibri"/>
              </a:rPr>
              <a:t>C2 General</a:t>
            </a:r>
            <a:endParaRPr b="0" lang="en-US" sz="700" spc="-1" strike="noStrike">
              <a:latin typeface="Arial"/>
            </a:endParaRPr>
          </a:p>
        </p:txBody>
      </p:sp>
      <p:sp>
        <p:nvSpPr>
          <p:cNvPr id="43" name="PlaceHolder 2"/>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EG" sz="6000" spc="-1" strike="noStrike">
              <a:solidFill>
                <a:srgbClr val="000000"/>
              </a:solidFill>
              <a:latin typeface="Calibri"/>
            </a:endParaRPr>
          </a:p>
        </p:txBody>
      </p:sp>
      <p:sp>
        <p:nvSpPr>
          <p:cNvPr id="44"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68F50B12-5CBD-4A8C-AB54-D08BF252B3C4}" type="datetime">
              <a:rPr b="0" lang="en-EG" sz="1200" spc="-1" strike="noStrike">
                <a:solidFill>
                  <a:srgbClr val="8b8b8b"/>
                </a:solidFill>
                <a:latin typeface="Calibri"/>
              </a:rPr>
              <a:t>3/26/24</a:t>
            </a:fld>
            <a:endParaRPr b="0" lang="en-US" sz="1200" spc="-1" strike="noStrike">
              <a:latin typeface="Times New Roman"/>
            </a:endParaRPr>
          </a:p>
        </p:txBody>
      </p:sp>
      <p:sp>
        <p:nvSpPr>
          <p:cNvPr id="45"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6"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C26D8235-9028-4A20-8166-3FB379CEC583}" type="slidenum">
              <a:rPr b="0" lang="en-EG" sz="1200" spc="-1" strike="noStrike">
                <a:solidFill>
                  <a:srgbClr val="8b8b8b"/>
                </a:solidFill>
                <a:latin typeface="Calibri"/>
              </a:rPr>
              <a:t>&lt;number&gt;</a:t>
            </a:fld>
            <a:endParaRPr b="0" lang="en-US" sz="1200" spc="-1" strike="noStrike">
              <a:latin typeface="Times New Roman"/>
            </a:endParaRPr>
          </a:p>
        </p:txBody>
      </p:sp>
      <p:sp>
        <p:nvSpPr>
          <p:cNvPr id="47"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EG" sz="2800" spc="-1" strike="noStrike">
                <a:solidFill>
                  <a:srgbClr val="000000"/>
                </a:solidFill>
                <a:latin typeface="Calibri"/>
              </a:rPr>
              <a:t>Click to edit the outline text format</a:t>
            </a:r>
            <a:endParaRPr b="0" lang="en-EG"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EG" sz="2000" spc="-1" strike="noStrike">
                <a:solidFill>
                  <a:srgbClr val="000000"/>
                </a:solidFill>
                <a:latin typeface="Calibri"/>
              </a:rPr>
              <a:t>Second Outline Level</a:t>
            </a:r>
            <a:endParaRPr b="0" lang="en-EG"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EG" sz="1800" spc="-1" strike="noStrike">
                <a:solidFill>
                  <a:srgbClr val="000000"/>
                </a:solidFill>
                <a:latin typeface="Calibri"/>
              </a:rPr>
              <a:t>Third Outline Level</a:t>
            </a:r>
            <a:endParaRPr b="0" lang="en-EG"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EG" sz="1800" spc="-1" strike="noStrike">
                <a:solidFill>
                  <a:srgbClr val="000000"/>
                </a:solidFill>
                <a:latin typeface="Calibri"/>
              </a:rPr>
              <a:t>Fourth Outline Level</a:t>
            </a:r>
            <a:endParaRPr b="0" lang="en-EG"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EG" sz="2000" spc="-1" strike="noStrike">
                <a:solidFill>
                  <a:srgbClr val="000000"/>
                </a:solidFill>
                <a:latin typeface="Calibri"/>
              </a:rPr>
              <a:t>Fifth Outline Level</a:t>
            </a:r>
            <a:endParaRPr b="0" lang="en-EG"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EG" sz="2000" spc="-1" strike="noStrike">
                <a:solidFill>
                  <a:srgbClr val="000000"/>
                </a:solidFill>
                <a:latin typeface="Calibri"/>
              </a:rPr>
              <a:t>Sixth Outline Level</a:t>
            </a:r>
            <a:endParaRPr b="0" lang="en-EG"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EG" sz="2000" spc="-1" strike="noStrike">
                <a:solidFill>
                  <a:srgbClr val="000000"/>
                </a:solidFill>
                <a:latin typeface="Calibri"/>
              </a:rPr>
              <a:t>Seventh Outline Level</a:t>
            </a:r>
            <a:endParaRPr b="0" lang="en-EG"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6.gif"/><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hyperlink" Target="https://developer.hashicorp.com/terraform/language/providers" TargetMode="External"/><Relationship Id="rId2" Type="http://schemas.openxmlformats.org/officeDocument/2006/relationships/hyperlink" Target="https://registry.terraform.io/providers/hashicorp/aws/latest" TargetMode="External"/><Relationship Id="rId3" Type="http://schemas.openxmlformats.org/officeDocument/2006/relationships/hyperlink" Target="https://registry.terraform.io/providers/hashicorp/cloudinit/latest/docs" TargetMode="External"/><Relationship Id="rId4" Type="http://schemas.openxmlformats.org/officeDocument/2006/relationships/image" Target="../media/image17.png"/><Relationship Id="rId5"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gif"/><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hyperlink" Target="https://www.redhat.com/en/topics/virtualization/what-is-virtualization" TargetMode="External"/><Relationship Id="rId2" Type="http://schemas.openxmlformats.org/officeDocument/2006/relationships/hyperlink" Target="https://www.redhat.com/en/topics/containers/whats-a-linux-container" TargetMode="External"/><Relationship Id="rId3" Type="http://schemas.openxmlformats.org/officeDocument/2006/relationships/hyperlink" Target="https://www.redhat.com/en/topics/cloud" TargetMode="External"/><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6.gif"/><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85" name="Content Placeholder 8"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000" spc="-1" strike="noStrike">
                <a:solidFill>
                  <a:srgbClr val="000000"/>
                </a:solidFill>
                <a:latin typeface="Calibri Light"/>
              </a:rPr>
              <a:t>Benifts of IAC</a:t>
            </a:r>
            <a:endParaRPr b="0" lang="en-EG" sz="4000" spc="-1" strike="noStrike">
              <a:solidFill>
                <a:srgbClr val="000000"/>
              </a:solidFill>
              <a:latin typeface="Calibri"/>
            </a:endParaRPr>
          </a:p>
        </p:txBody>
      </p:sp>
      <p:sp>
        <p:nvSpPr>
          <p:cNvPr id="105" name="TextShape 2"/>
          <p:cNvSpPr txBox="1"/>
          <p:nvPr/>
        </p:nvSpPr>
        <p:spPr>
          <a:xfrm>
            <a:off x="838080" y="1825560"/>
            <a:ext cx="10515240" cy="4350960"/>
          </a:xfrm>
          <a:prstGeom prst="rect">
            <a:avLst/>
          </a:prstGeom>
          <a:noFill/>
          <a:ln>
            <a:noFill/>
          </a:ln>
        </p:spPr>
        <p:txBody>
          <a:bodyPr>
            <a:noAutofit/>
          </a:bodyPr>
          <a:p>
            <a:pPr>
              <a:lnSpc>
                <a:spcPct val="90000"/>
              </a:lnSpc>
              <a:spcBef>
                <a:spcPts val="1001"/>
              </a:spcBef>
              <a:tabLst>
                <a:tab algn="l" pos="0"/>
              </a:tabLst>
            </a:pPr>
            <a:r>
              <a:rPr b="0" lang="en-EG" sz="2200" spc="-1" strike="noStrike">
                <a:solidFill>
                  <a:srgbClr val="000000"/>
                </a:solidFill>
                <a:latin typeface="Calibri"/>
              </a:rPr>
              <a:t>2- </a:t>
            </a:r>
            <a:r>
              <a:rPr b="0" lang="en-US" sz="2200" spc="-1" strike="noStrike">
                <a:solidFill>
                  <a:srgbClr val="000000"/>
                </a:solidFill>
                <a:latin typeface="Calibri"/>
              </a:rPr>
              <a:t>Increase in speed of deployments:</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Imagine you have new projects to </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Work on so rather than starting from </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Ground level you will just make some </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Enhancement in IAC code so eventually</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Will increase speed of deployment.</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a:t>
            </a:r>
            <a:r>
              <a:rPr b="1" lang="en-US" sz="2200" spc="-1" strike="noStrike">
                <a:solidFill>
                  <a:srgbClr val="000000"/>
                </a:solidFill>
                <a:latin typeface="Calibri"/>
              </a:rPr>
              <a:t>Scalability,Efficiency,Reproducibility)</a:t>
            </a:r>
            <a:endParaRPr b="0" lang="en-EG" sz="2200" spc="-1" strike="noStrike">
              <a:solidFill>
                <a:srgbClr val="000000"/>
              </a:solidFill>
              <a:latin typeface="Calibri"/>
            </a:endParaRPr>
          </a:p>
        </p:txBody>
      </p:sp>
      <p:pic>
        <p:nvPicPr>
          <p:cNvPr id="106" name="Picture 4" descr="A speedometer with a red needle&#10;&#10;Description automatically generated"/>
          <p:cNvPicPr/>
          <p:nvPr/>
        </p:nvPicPr>
        <p:blipFill>
          <a:blip r:embed="rId1"/>
          <a:stretch/>
        </p:blipFill>
        <p:spPr>
          <a:xfrm>
            <a:off x="6785280" y="0"/>
            <a:ext cx="5406480" cy="68576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000" spc="-1" strike="noStrike">
                <a:solidFill>
                  <a:srgbClr val="000000"/>
                </a:solidFill>
                <a:latin typeface="Calibri Light"/>
              </a:rPr>
              <a:t>Benifts of IAC</a:t>
            </a:r>
            <a:endParaRPr b="0" lang="en-EG" sz="4000" spc="-1" strike="noStrike">
              <a:solidFill>
                <a:srgbClr val="000000"/>
              </a:solidFill>
              <a:latin typeface="Calibri"/>
            </a:endParaRPr>
          </a:p>
        </p:txBody>
      </p:sp>
      <p:sp>
        <p:nvSpPr>
          <p:cNvPr id="108" name="TextShape 2"/>
          <p:cNvSpPr txBox="1"/>
          <p:nvPr/>
        </p:nvSpPr>
        <p:spPr>
          <a:xfrm>
            <a:off x="838080" y="1825560"/>
            <a:ext cx="10515240" cy="4350960"/>
          </a:xfrm>
          <a:prstGeom prst="rect">
            <a:avLst/>
          </a:prstGeom>
          <a:noFill/>
          <a:ln>
            <a:noFill/>
          </a:ln>
        </p:spPr>
        <p:txBody>
          <a:bodyPr>
            <a:noAutofit/>
          </a:bodyPr>
          <a:p>
            <a:pPr>
              <a:lnSpc>
                <a:spcPct val="90000"/>
              </a:lnSpc>
              <a:spcBef>
                <a:spcPts val="1001"/>
              </a:spcBef>
              <a:tabLst>
                <a:tab algn="l" pos="0"/>
              </a:tabLst>
            </a:pPr>
            <a:r>
              <a:rPr b="0" lang="en-EG" sz="2200" spc="-1" strike="noStrike">
                <a:solidFill>
                  <a:srgbClr val="000000"/>
                </a:solidFill>
                <a:latin typeface="Calibri"/>
              </a:rPr>
              <a:t>3- Reduce human errors: </a:t>
            </a:r>
            <a:r>
              <a:rPr b="0" lang="en-US" sz="2200" spc="-1" strike="noStrike">
                <a:solidFill>
                  <a:srgbClr val="000000"/>
                </a:solidFill>
                <a:latin typeface="Calibri"/>
              </a:rPr>
              <a:t>when devops </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And cloud engineers works individually </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And independently this will lead to many</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Human errors</a:t>
            </a:r>
            <a:r>
              <a:rPr b="0" lang="en-US" sz="2400" spc="-1" strike="noStrike">
                <a:solidFill>
                  <a:srgbClr val="000000"/>
                </a:solidFill>
                <a:latin typeface="Calibri"/>
              </a:rPr>
              <a:t>  </a:t>
            </a:r>
            <a:endParaRPr b="0" lang="en-EG" sz="2400" spc="-1" strike="noStrike">
              <a:solidFill>
                <a:srgbClr val="000000"/>
              </a:solidFill>
              <a:latin typeface="Calibri"/>
            </a:endParaRPr>
          </a:p>
        </p:txBody>
      </p:sp>
      <p:pic>
        <p:nvPicPr>
          <p:cNvPr id="109" name="Picture 4" descr=""/>
          <p:cNvPicPr/>
          <p:nvPr/>
        </p:nvPicPr>
        <p:blipFill>
          <a:blip r:embed="rId1"/>
          <a:stretch/>
        </p:blipFill>
        <p:spPr>
          <a:xfrm>
            <a:off x="6771960" y="0"/>
            <a:ext cx="5419800" cy="6858720"/>
          </a:xfrm>
          <a:prstGeom prst="rect">
            <a:avLst/>
          </a:prstGeom>
          <a:ln>
            <a:noFill/>
          </a:ln>
        </p:spPr>
      </p:pic>
      <p:sp>
        <p:nvSpPr>
          <p:cNvPr id="110" name="CustomShape 3"/>
          <p:cNvSpPr/>
          <p:nvPr/>
        </p:nvSpPr>
        <p:spPr>
          <a:xfrm>
            <a:off x="6771960" y="1825560"/>
            <a:ext cx="339228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a:lnSpc>
                <a:spcPct val="100000"/>
              </a:lnSpc>
            </a:pPr>
            <a:r>
              <a:rPr b="0" lang="ar-SA" sz="2400" spc="-1" strike="noStrike">
                <a:solidFill>
                  <a:srgbClr val="ff0000"/>
                </a:solidFill>
                <a:latin typeface="Calibri"/>
              </a:rPr>
              <a:t>الحمد لله عملت المشروع علي</a:t>
            </a:r>
            <a:endParaRPr b="0" lang="en-US" sz="2400" spc="-1" strike="noStrike">
              <a:latin typeface="Arial"/>
            </a:endParaRPr>
          </a:p>
          <a:p>
            <a:pPr>
              <a:lnSpc>
                <a:spcPct val="100000"/>
              </a:lnSpc>
            </a:pPr>
            <a:r>
              <a:rPr b="0" lang="en-US" sz="2400" spc="-1" strike="noStrike">
                <a:solidFill>
                  <a:srgbClr val="ff0000"/>
                </a:solidFill>
                <a:latin typeface="Calibri"/>
              </a:rPr>
              <a:t>London region</a:t>
            </a:r>
            <a:endParaRPr b="0" lang="en-US" sz="2400" spc="-1" strike="noStrike">
              <a:latin typeface="Arial"/>
            </a:endParaRPr>
          </a:p>
        </p:txBody>
      </p:sp>
      <p:sp>
        <p:nvSpPr>
          <p:cNvPr id="111" name="CustomShape 4"/>
          <p:cNvSpPr/>
          <p:nvPr/>
        </p:nvSpPr>
        <p:spPr>
          <a:xfrm>
            <a:off x="9482040" y="2518200"/>
            <a:ext cx="2874960" cy="761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ar-SA" sz="2000" spc="-1" strike="noStrike">
                <a:solidFill>
                  <a:srgbClr val="ffff00"/>
                </a:solidFill>
                <a:latin typeface="Calibri"/>
              </a:rPr>
              <a:t>بس المفروض يكون في</a:t>
            </a:r>
            <a:endParaRPr b="0" lang="en-US" sz="2000" spc="-1" strike="noStrike">
              <a:latin typeface="Arial"/>
            </a:endParaRPr>
          </a:p>
          <a:p>
            <a:pPr>
              <a:lnSpc>
                <a:spcPct val="100000"/>
              </a:lnSpc>
            </a:pPr>
            <a:r>
              <a:rPr b="0" lang="en-US" sz="2400" spc="-1" strike="noStrike">
                <a:solidFill>
                  <a:srgbClr val="ffff00"/>
                </a:solidFill>
                <a:latin typeface="Calibri"/>
              </a:rPr>
              <a:t>Ireland region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000" spc="-1" strike="noStrike">
                <a:solidFill>
                  <a:srgbClr val="000000"/>
                </a:solidFill>
                <a:latin typeface="Calibri Light"/>
              </a:rPr>
              <a:t>Benifts of IAC</a:t>
            </a:r>
            <a:endParaRPr b="0" lang="en-EG" sz="4000" spc="-1" strike="noStrike">
              <a:solidFill>
                <a:srgbClr val="000000"/>
              </a:solidFill>
              <a:latin typeface="Calibri"/>
            </a:endParaRPr>
          </a:p>
        </p:txBody>
      </p:sp>
      <p:sp>
        <p:nvSpPr>
          <p:cNvPr id="113" name="TextShape 2"/>
          <p:cNvSpPr txBox="1"/>
          <p:nvPr/>
        </p:nvSpPr>
        <p:spPr>
          <a:xfrm>
            <a:off x="838080" y="1861560"/>
            <a:ext cx="10515240" cy="4350960"/>
          </a:xfrm>
          <a:prstGeom prst="rect">
            <a:avLst/>
          </a:prstGeom>
          <a:noFill/>
          <a:ln>
            <a:noFill/>
          </a:ln>
        </p:spPr>
        <p:txBody>
          <a:bodyPr>
            <a:noAutofit/>
          </a:bodyPr>
          <a:p>
            <a:pPr>
              <a:lnSpc>
                <a:spcPct val="90000"/>
              </a:lnSpc>
              <a:spcBef>
                <a:spcPts val="1001"/>
              </a:spcBef>
              <a:tabLst>
                <a:tab algn="l" pos="0"/>
              </a:tabLst>
            </a:pPr>
            <a:r>
              <a:rPr b="0" lang="en-EG" sz="2200" spc="-1" strike="noStrike">
                <a:solidFill>
                  <a:srgbClr val="000000"/>
                </a:solidFill>
                <a:latin typeface="Calibri"/>
              </a:rPr>
              <a:t>4-</a:t>
            </a:r>
            <a:r>
              <a:rPr b="0" lang="en-US" sz="2200" spc="-1" strike="noStrike">
                <a:solidFill>
                  <a:srgbClr val="000000"/>
                </a:solidFill>
                <a:latin typeface="Calibri"/>
              </a:rPr>
              <a:t>Consistency</a:t>
            </a:r>
            <a:r>
              <a:rPr b="1" lang="en-EG" sz="2200" spc="-1" strike="noStrike">
                <a:solidFill>
                  <a:srgbClr val="000000"/>
                </a:solidFill>
                <a:latin typeface="Calibri"/>
              </a:rPr>
              <a:t>: </a:t>
            </a:r>
            <a:r>
              <a:rPr b="0" lang="en-US" sz="2200" spc="-1" strike="noStrike">
                <a:solidFill>
                  <a:srgbClr val="000000"/>
                </a:solidFill>
                <a:latin typeface="Calibri"/>
              </a:rPr>
              <a:t>Ensuring that infrastructure </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deployments are consistent across different </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Environments and also Facilitating collaboration </a:t>
            </a:r>
            <a:endParaRPr b="0" lang="en-EG" sz="2200" spc="-1" strike="noStrike">
              <a:solidFill>
                <a:srgbClr val="000000"/>
              </a:solidFill>
              <a:latin typeface="Calibri"/>
            </a:endParaRPr>
          </a:p>
          <a:p>
            <a:pPr>
              <a:lnSpc>
                <a:spcPct val="90000"/>
              </a:lnSpc>
              <a:spcBef>
                <a:spcPts val="1001"/>
              </a:spcBef>
              <a:tabLst>
                <a:tab algn="l" pos="0"/>
              </a:tabLst>
            </a:pPr>
            <a:r>
              <a:rPr b="0" lang="en-US" sz="2200" spc="-1" strike="noStrike">
                <a:solidFill>
                  <a:srgbClr val="000000"/>
                </a:solidFill>
                <a:latin typeface="Calibri"/>
              </a:rPr>
              <a:t>between development and operations teams.</a:t>
            </a:r>
            <a:endParaRPr b="0" lang="en-EG" sz="2200" spc="-1" strike="noStrike">
              <a:solidFill>
                <a:srgbClr val="000000"/>
              </a:solidFill>
              <a:latin typeface="Calibri"/>
            </a:endParaRPr>
          </a:p>
        </p:txBody>
      </p:sp>
      <p:pic>
        <p:nvPicPr>
          <p:cNvPr id="114" name="Picture 4" descr="A group of people working on gears&#10;&#10;Description automatically generated"/>
          <p:cNvPicPr/>
          <p:nvPr/>
        </p:nvPicPr>
        <p:blipFill>
          <a:blip r:embed="rId1"/>
          <a:stretch/>
        </p:blipFill>
        <p:spPr>
          <a:xfrm>
            <a:off x="7872840" y="0"/>
            <a:ext cx="4350600" cy="68576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116" name="Content Placeholder 4" descr="A screenshot of a computer&#10;&#10;Description automatically generated"/>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Picture 4" descr="A computer network with a cloud&#10;&#10;Description automatically generated with medium confidence"/>
          <p:cNvPicPr/>
          <p:nvPr/>
        </p:nvPicPr>
        <p:blipFill>
          <a:blip r:embed="rId1"/>
          <a:stretch/>
        </p:blipFill>
        <p:spPr>
          <a:xfrm>
            <a:off x="0" y="0"/>
            <a:ext cx="12182400" cy="6857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W</a:t>
            </a:r>
            <a:r>
              <a:rPr b="0" lang="en-EG" sz="4400" spc="-1" strike="noStrike">
                <a:solidFill>
                  <a:srgbClr val="000000"/>
                </a:solidFill>
                <a:latin typeface="Calibri Light"/>
              </a:rPr>
              <a:t>hat is Terraform</a:t>
            </a:r>
            <a:endParaRPr b="0" lang="en-EG" sz="4400" spc="-1" strike="noStrike">
              <a:solidFill>
                <a:srgbClr val="000000"/>
              </a:solidFill>
              <a:latin typeface="Calibri"/>
            </a:endParaRPr>
          </a:p>
        </p:txBody>
      </p:sp>
      <p:sp>
        <p:nvSpPr>
          <p:cNvPr id="119"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Terraform is an open-source Infrastructure as Code (IaC) tool developed by HashiCorp then released on 2014 and written by go</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It enables users to define and provision infrastructure resources using declarative configuration files.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Terraform allows you to manage various cloud services, as well as on-premises infrastructure, by defining the desired state of your infrastructure in code.</a:t>
            </a:r>
            <a:endParaRPr b="0" lang="en-EG"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121" name="Content Placeholder 4" descr="A diagram of a structure&#10;&#10;Description automatically generated"/>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400" spc="-1" strike="noStrike">
                <a:solidFill>
                  <a:srgbClr val="000000"/>
                </a:solidFill>
                <a:latin typeface="Calibri Light"/>
              </a:rPr>
              <a:t>Why Terraform ?!</a:t>
            </a:r>
            <a:endParaRPr b="0" lang="en-EG" sz="4400" spc="-1" strike="noStrike">
              <a:solidFill>
                <a:srgbClr val="000000"/>
              </a:solidFill>
              <a:latin typeface="Calibri"/>
            </a:endParaRPr>
          </a:p>
        </p:txBody>
      </p:sp>
      <p:sp>
        <p:nvSpPr>
          <p:cNvPr id="123" name="TextShape 2"/>
          <p:cNvSpPr txBox="1"/>
          <p:nvPr/>
        </p:nvSpPr>
        <p:spPr>
          <a:xfrm>
            <a:off x="838080" y="1825560"/>
            <a:ext cx="10515240" cy="4350960"/>
          </a:xfrm>
          <a:prstGeom prst="rect">
            <a:avLst/>
          </a:prstGeom>
          <a:noFill/>
          <a:ln>
            <a:noFill/>
          </a:ln>
        </p:spPr>
        <p:txBody>
          <a:bodyPr>
            <a:normAutofit fontScale="81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a:t>
            </a:r>
            <a:r>
              <a:rPr b="0" lang="en-EG" sz="2800" spc="-1" strike="noStrike">
                <a:solidFill>
                  <a:srgbClr val="000000"/>
                </a:solidFill>
                <a:latin typeface="Calibri"/>
              </a:rPr>
              <a:t>ree of charge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a:t>
            </a:r>
            <a:r>
              <a:rPr b="0" lang="en-EG" sz="2800" spc="-1" strike="noStrike">
                <a:solidFill>
                  <a:srgbClr val="000000"/>
                </a:solidFill>
                <a:latin typeface="Calibri"/>
              </a:rPr>
              <a:t>pen source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a:t>
            </a:r>
            <a:r>
              <a:rPr b="0" lang="en-EG" sz="2800" spc="-1" strike="noStrike">
                <a:solidFill>
                  <a:srgbClr val="000000"/>
                </a:solidFill>
                <a:latin typeface="Calibri"/>
              </a:rPr>
              <a:t>orks on any OS ( linux, windows, mac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V</a:t>
            </a:r>
            <a:r>
              <a:rPr b="0" lang="en-EG" sz="2800" spc="-1" strike="noStrike">
                <a:solidFill>
                  <a:srgbClr val="000000"/>
                </a:solidFill>
                <a:latin typeface="Calibri"/>
              </a:rPr>
              <a:t>ery simple and well documented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B</a:t>
            </a:r>
            <a:r>
              <a:rPr b="0" lang="en-EG" sz="2800" spc="-1" strike="noStrike">
                <a:solidFill>
                  <a:srgbClr val="000000"/>
                </a:solidFill>
                <a:latin typeface="Calibri"/>
              </a:rPr>
              <a:t>etter community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Declarative Syntax</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a:t>
            </a:r>
            <a:r>
              <a:rPr b="0" lang="en-EG" sz="2800" spc="-1" strike="noStrike">
                <a:solidFill>
                  <a:srgbClr val="000000"/>
                </a:solidFill>
                <a:latin typeface="Calibri"/>
              </a:rPr>
              <a:t>orks with multiple providers and also on prem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a:t>
            </a:r>
            <a:r>
              <a:rPr b="0" lang="en-EG" sz="2800" spc="-1" strike="noStrike">
                <a:solidFill>
                  <a:srgbClr val="000000"/>
                </a:solidFill>
                <a:latin typeface="Calibri"/>
              </a:rPr>
              <a:t>gentless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State Management</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a:t>
            </a:r>
            <a:r>
              <a:rPr b="0" lang="en-EG" sz="2800" spc="-1" strike="noStrike">
                <a:solidFill>
                  <a:srgbClr val="000000"/>
                </a:solidFill>
                <a:latin typeface="Calibri"/>
              </a:rPr>
              <a:t>dempotnent </a:t>
            </a:r>
            <a:endParaRPr b="0" lang="en-EG" sz="2800" spc="-1" strike="noStrike">
              <a:solidFill>
                <a:srgbClr val="000000"/>
              </a:solidFill>
              <a:latin typeface="Calibri"/>
            </a:endParaRPr>
          </a:p>
        </p:txBody>
      </p:sp>
      <p:pic>
        <p:nvPicPr>
          <p:cNvPr id="124" name="Picture 4" descr="A child standing in front of a computer&#10;&#10;Description automatically generated"/>
          <p:cNvPicPr/>
          <p:nvPr/>
        </p:nvPicPr>
        <p:blipFill>
          <a:blip r:embed="rId1"/>
          <a:stretch/>
        </p:blipFill>
        <p:spPr>
          <a:xfrm>
            <a:off x="7638480" y="0"/>
            <a:ext cx="4552920" cy="68576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126" name="Content Placeholder 4" descr="A comparison of a book and a target&#10;&#10;Description automatically generated"/>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128" name="Content Placeholder 9" descr="A comparison of a computer and a computer&#10;&#10;Description automatically generated with medium confidence"/>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7" name="TextShape 2"/>
          <p:cNvSpPr txBox="1"/>
          <p:nvPr/>
        </p:nvSpPr>
        <p:spPr>
          <a:xfrm>
            <a:off x="838080" y="365040"/>
            <a:ext cx="10515240" cy="1325160"/>
          </a:xfrm>
          <a:prstGeom prst="rect">
            <a:avLst/>
          </a:prstGeom>
          <a:noFill/>
          <a:ln>
            <a:noFill/>
          </a:ln>
        </p:spPr>
        <p:txBody>
          <a:bodyPr anchor="ctr">
            <a:normAutofit/>
          </a:bodyPr>
          <a:p>
            <a:pPr>
              <a:lnSpc>
                <a:spcPct val="90000"/>
              </a:lnSpc>
            </a:pPr>
            <a:r>
              <a:rPr b="0" lang="en-US" sz="5400" spc="-1" strike="noStrike">
                <a:solidFill>
                  <a:srgbClr val="000000"/>
                </a:solidFill>
                <a:latin typeface="Calibri Light"/>
              </a:rPr>
              <a:t>A</a:t>
            </a:r>
            <a:r>
              <a:rPr b="0" lang="en-EG" sz="5400" spc="-1" strike="noStrike">
                <a:solidFill>
                  <a:srgbClr val="000000"/>
                </a:solidFill>
                <a:latin typeface="Calibri Light"/>
              </a:rPr>
              <a:t>genda </a:t>
            </a:r>
            <a:endParaRPr b="0" lang="en-EG" sz="5400" spc="-1" strike="noStrike">
              <a:solidFill>
                <a:srgbClr val="000000"/>
              </a:solidFill>
              <a:latin typeface="Calibri"/>
            </a:endParaRPr>
          </a:p>
        </p:txBody>
      </p:sp>
      <p:sp>
        <p:nvSpPr>
          <p:cNvPr id="88" name="CustomShape 3"/>
          <p:cNvSpPr/>
          <p:nvPr/>
        </p:nvSpPr>
        <p:spPr>
          <a:xfrm>
            <a:off x="668880" y="1677240"/>
            <a:ext cx="10853640" cy="18000"/>
          </a:xfrm>
          <a:custGeom>
            <a:avLst/>
            <a:gdLst/>
            <a:ahLst/>
            <a:rect l="l" t="t" r="r" b="b"/>
            <a:pathLst>
              <a:path w="10853928" h="1828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w="4140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89" name="TextShape 4"/>
          <p:cNvSpPr txBox="1"/>
          <p:nvPr/>
        </p:nvSpPr>
        <p:spPr>
          <a:xfrm>
            <a:off x="838080" y="1929240"/>
            <a:ext cx="10515240" cy="4251600"/>
          </a:xfrm>
          <a:prstGeom prst="rect">
            <a:avLst/>
          </a:prstGeom>
          <a:noFill/>
          <a:ln>
            <a:noFill/>
          </a:ln>
        </p:spPr>
        <p:txBody>
          <a:bodyPr>
            <a:normAutofit/>
          </a:bodyPr>
          <a:p>
            <a:pPr marL="228600" indent="-228240">
              <a:lnSpc>
                <a:spcPct val="200000"/>
              </a:lnSpc>
              <a:spcBef>
                <a:spcPts val="1001"/>
              </a:spcBef>
              <a:buClr>
                <a:srgbClr val="000000"/>
              </a:buClr>
              <a:buFont typeface="Arial"/>
              <a:buChar char="•"/>
            </a:pPr>
            <a:r>
              <a:rPr b="0" lang="en-EG" sz="2200" spc="-1" strike="noStrike">
                <a:solidFill>
                  <a:srgbClr val="000000"/>
                </a:solidFill>
                <a:latin typeface="Calibri"/>
              </a:rPr>
              <a:t>Software lifecycle </a:t>
            </a:r>
            <a:endParaRPr b="0" lang="en-EG" sz="2200" spc="-1" strike="noStrike">
              <a:solidFill>
                <a:srgbClr val="000000"/>
              </a:solidFill>
              <a:latin typeface="Calibri"/>
            </a:endParaRPr>
          </a:p>
          <a:p>
            <a:pPr marL="228600" indent="-228240">
              <a:lnSpc>
                <a:spcPct val="200000"/>
              </a:lnSpc>
              <a:spcBef>
                <a:spcPts val="1001"/>
              </a:spcBef>
              <a:buClr>
                <a:srgbClr val="000000"/>
              </a:buClr>
              <a:buFont typeface="Arial"/>
              <a:buChar char="•"/>
            </a:pPr>
            <a:r>
              <a:rPr b="0" lang="en-EG" sz="2200" spc="-1" strike="noStrike">
                <a:solidFill>
                  <a:srgbClr val="000000"/>
                </a:solidFill>
                <a:latin typeface="Calibri"/>
              </a:rPr>
              <a:t>DevOps lifecycle </a:t>
            </a:r>
            <a:endParaRPr b="0" lang="en-EG" sz="2200" spc="-1" strike="noStrike">
              <a:solidFill>
                <a:srgbClr val="000000"/>
              </a:solidFill>
              <a:latin typeface="Calibri"/>
            </a:endParaRPr>
          </a:p>
          <a:p>
            <a:pPr marL="228600" indent="-228240">
              <a:lnSpc>
                <a:spcPct val="200000"/>
              </a:lnSpc>
              <a:spcBef>
                <a:spcPts val="1001"/>
              </a:spcBef>
              <a:buClr>
                <a:srgbClr val="000000"/>
              </a:buClr>
              <a:buFont typeface="Arial"/>
              <a:buChar char="•"/>
            </a:pPr>
            <a:r>
              <a:rPr b="0" lang="en-EG" sz="2200" spc="-1" strike="noStrike">
                <a:solidFill>
                  <a:srgbClr val="000000"/>
                </a:solidFill>
                <a:latin typeface="Calibri"/>
              </a:rPr>
              <a:t>IAC Concept</a:t>
            </a:r>
            <a:endParaRPr b="0" lang="en-EG" sz="2200" spc="-1" strike="noStrike">
              <a:solidFill>
                <a:srgbClr val="000000"/>
              </a:solidFill>
              <a:latin typeface="Calibri"/>
            </a:endParaRPr>
          </a:p>
          <a:p>
            <a:pPr marL="228600" indent="-228240">
              <a:lnSpc>
                <a:spcPct val="200000"/>
              </a:lnSpc>
              <a:spcBef>
                <a:spcPts val="1001"/>
              </a:spcBef>
              <a:buClr>
                <a:srgbClr val="000000"/>
              </a:buClr>
              <a:buFont typeface="Arial"/>
              <a:buChar char="•"/>
            </a:pPr>
            <a:r>
              <a:rPr b="0" lang="en-US" sz="2200" spc="-1" strike="noStrike">
                <a:solidFill>
                  <a:srgbClr val="000000"/>
                </a:solidFill>
                <a:latin typeface="Calibri"/>
              </a:rPr>
              <a:t>I</a:t>
            </a:r>
            <a:r>
              <a:rPr b="0" lang="en-EG" sz="2200" spc="-1" strike="noStrike">
                <a:solidFill>
                  <a:srgbClr val="000000"/>
                </a:solidFill>
                <a:latin typeface="Calibri"/>
              </a:rPr>
              <a:t>ntroduction to Terraform</a:t>
            </a:r>
            <a:endParaRPr b="0" lang="en-EG" sz="2200" spc="-1" strike="noStrike">
              <a:solidFill>
                <a:srgbClr val="000000"/>
              </a:solidFill>
              <a:latin typeface="Calibri"/>
            </a:endParaRPr>
          </a:p>
          <a:p>
            <a:pPr marL="228600" indent="-228240">
              <a:lnSpc>
                <a:spcPct val="200000"/>
              </a:lnSpc>
              <a:spcBef>
                <a:spcPts val="1001"/>
              </a:spcBef>
              <a:buClr>
                <a:srgbClr val="000000"/>
              </a:buClr>
              <a:buFont typeface="Arial"/>
              <a:buChar char="•"/>
            </a:pPr>
            <a:r>
              <a:rPr b="0" lang="en-EG" sz="2200" spc="-1" strike="noStrike">
                <a:solidFill>
                  <a:srgbClr val="000000"/>
                </a:solidFill>
                <a:latin typeface="Calibri"/>
              </a:rPr>
              <a:t>Summary</a:t>
            </a:r>
            <a:endParaRPr b="0" lang="en-EG" sz="2200" spc="-1" strike="noStrike">
              <a:solidFill>
                <a:srgbClr val="000000"/>
              </a:solidFill>
              <a:latin typeface="Calibri"/>
            </a:endParaRPr>
          </a:p>
          <a:p>
            <a:pPr>
              <a:lnSpc>
                <a:spcPct val="90000"/>
              </a:lnSpc>
              <a:spcBef>
                <a:spcPts val="1001"/>
              </a:spcBef>
            </a:pPr>
            <a:endParaRPr b="0" lang="en-EG"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130" name="Content Placeholder 4" descr="A diagram of a computer&#10;&#10;Description automatically generated"/>
          <p:cNvPicPr/>
          <p:nvPr/>
        </p:nvPicPr>
        <p:blipFill>
          <a:blip r:embed="rId1"/>
          <a:stretch/>
        </p:blipFill>
        <p:spPr>
          <a:xfrm>
            <a:off x="0" y="0"/>
            <a:ext cx="12191760" cy="68634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2" name="TextShape 2"/>
          <p:cNvSpPr txBox="1"/>
          <p:nvPr/>
        </p:nvSpPr>
        <p:spPr>
          <a:xfrm>
            <a:off x="838080" y="557280"/>
            <a:ext cx="3373920" cy="5567400"/>
          </a:xfrm>
          <a:prstGeom prst="rect">
            <a:avLst/>
          </a:prstGeom>
          <a:noFill/>
          <a:ln>
            <a:noFill/>
          </a:ln>
        </p:spPr>
        <p:txBody>
          <a:bodyPr anchor="ctr">
            <a:normAutofit/>
          </a:bodyPr>
          <a:p>
            <a:pPr>
              <a:lnSpc>
                <a:spcPct val="90000"/>
              </a:lnSpc>
            </a:pPr>
            <a:r>
              <a:rPr b="0" lang="en-US" sz="5200" spc="-1" strike="noStrike">
                <a:solidFill>
                  <a:srgbClr val="000000"/>
                </a:solidFill>
                <a:latin typeface="Calibri Light"/>
              </a:rPr>
              <a:t>H</a:t>
            </a:r>
            <a:r>
              <a:rPr b="0" lang="en-EG" sz="5200" spc="-1" strike="noStrike">
                <a:solidFill>
                  <a:srgbClr val="000000"/>
                </a:solidFill>
                <a:latin typeface="Calibri Light"/>
              </a:rPr>
              <a:t>ow terraform works ?!</a:t>
            </a:r>
            <a:endParaRPr b="0" lang="en-EG" sz="5200" spc="-1" strike="noStrike">
              <a:solidFill>
                <a:srgbClr val="000000"/>
              </a:solidFill>
              <a:latin typeface="Calibri"/>
            </a:endParaRPr>
          </a:p>
        </p:txBody>
      </p:sp>
      <p:graphicFrame>
        <p:nvGraphicFramePr>
          <p:cNvPr id="1" name="Diagram1"/>
          <p:cNvGraphicFramePr/>
          <p:nvPr>
            <p:extLst>
              <p:ext uri="{D42A27DB-BD31-4B8C-83A1-F6EECF244321}">
                <p14:modId xmlns:p14="http://schemas.microsoft.com/office/powerpoint/2010/main" val="358294264"/>
              </p:ext>
            </p:extLst>
          </p:nvPr>
        </p:nvGraphicFramePr>
        <p:xfrm>
          <a:off x="5093280" y="620280"/>
          <a:ext cx="6263280" cy="5504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400" spc="-1" strike="noStrike">
                <a:solidFill>
                  <a:srgbClr val="000000"/>
                </a:solidFill>
                <a:latin typeface="Calibri Light"/>
              </a:rPr>
              <a:t>Terraform core</a:t>
            </a:r>
            <a:endParaRPr b="0" lang="en-EG" sz="4400" spc="-1" strike="noStrike">
              <a:solidFill>
                <a:srgbClr val="000000"/>
              </a:solidFill>
              <a:latin typeface="Calibri"/>
            </a:endParaRPr>
          </a:p>
        </p:txBody>
      </p:sp>
      <p:sp>
        <p:nvSpPr>
          <p:cNvPr id="134" name="TextShape 2"/>
          <p:cNvSpPr txBox="1"/>
          <p:nvPr/>
        </p:nvSpPr>
        <p:spPr>
          <a:xfrm>
            <a:off x="838080" y="1825560"/>
            <a:ext cx="10515240" cy="4350960"/>
          </a:xfrm>
          <a:prstGeom prst="rect">
            <a:avLst/>
          </a:prstGeom>
          <a:noFill/>
          <a:ln>
            <a:noFill/>
          </a:ln>
        </p:spPr>
        <p:txBody>
          <a:bodyPr>
            <a:normAutofit fontScale="65000"/>
          </a:bodyPr>
          <a:p>
            <a:pPr marL="228600" indent="-228240">
              <a:lnSpc>
                <a:spcPct val="90000"/>
              </a:lnSpc>
              <a:spcBef>
                <a:spcPts val="1001"/>
              </a:spcBef>
              <a:buClr>
                <a:srgbClr val="000000"/>
              </a:buClr>
              <a:buFont typeface="Arial"/>
              <a:buChar char="•"/>
            </a:pPr>
            <a:r>
              <a:rPr b="0" lang="en-EG" sz="2800" spc="-1" strike="noStrike">
                <a:solidFill>
                  <a:srgbClr val="000000"/>
                </a:solidFill>
                <a:latin typeface="Calibri"/>
              </a:rPr>
              <a:t>Terraform core is a statically-compiled binary written in the go programming language.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a:t>
            </a:r>
            <a:r>
              <a:rPr b="0" lang="en-EG" sz="2800" spc="-1" strike="noStrike">
                <a:solidFill>
                  <a:srgbClr val="000000"/>
                </a:solidFill>
                <a:latin typeface="Calibri"/>
              </a:rPr>
              <a:t>he compiled binary is the command line tool (cli) terraform </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a:t>
            </a:r>
            <a:r>
              <a:rPr b="0" lang="en-EG" sz="2800" spc="-1" strike="noStrike">
                <a:solidFill>
                  <a:srgbClr val="000000"/>
                </a:solidFill>
                <a:latin typeface="Calibri"/>
              </a:rPr>
              <a:t>he entrypoint for anyone using terraform </a:t>
            </a:r>
            <a:endParaRPr b="0" lang="en-EG" sz="2800" spc="-1" strike="noStrike">
              <a:solidFill>
                <a:srgbClr val="000000"/>
              </a:solidFill>
              <a:latin typeface="Calibri"/>
            </a:endParaRPr>
          </a:p>
          <a:p>
            <a:pPr>
              <a:lnSpc>
                <a:spcPct val="90000"/>
              </a:lnSpc>
              <a:spcBef>
                <a:spcPts val="1001"/>
              </a:spcBef>
              <a:tabLst>
                <a:tab algn="l" pos="0"/>
              </a:tabLst>
            </a:pPr>
            <a:endParaRPr b="0" lang="en-EG" sz="2800" spc="-1" strike="noStrike">
              <a:solidFill>
                <a:srgbClr val="000000"/>
              </a:solidFill>
              <a:latin typeface="Calibri"/>
            </a:endParaRPr>
          </a:p>
          <a:p>
            <a:pPr>
              <a:lnSpc>
                <a:spcPct val="90000"/>
              </a:lnSpc>
              <a:spcBef>
                <a:spcPts val="1001"/>
              </a:spcBef>
              <a:tabLst>
                <a:tab algn="l" pos="0"/>
              </a:tabLst>
            </a:pPr>
            <a:r>
              <a:rPr b="0" lang="en-US" sz="2800" spc="-1" strike="noStrike">
                <a:solidFill>
                  <a:srgbClr val="000000"/>
                </a:solidFill>
                <a:latin typeface="Calibri"/>
              </a:rPr>
              <a:t>P</a:t>
            </a:r>
            <a:r>
              <a:rPr b="0" lang="en-EG" sz="2800" spc="-1" strike="noStrike">
                <a:solidFill>
                  <a:srgbClr val="000000"/>
                </a:solidFill>
                <a:latin typeface="Calibri"/>
              </a:rPr>
              <a:t>rimary responsibilities of terraform core are:</a:t>
            </a:r>
            <a:endParaRPr b="0" lang="en-EG" sz="2800" spc="-1" strike="noStrike">
              <a:solidFill>
                <a:srgbClr val="000000"/>
              </a:solidFill>
              <a:latin typeface="Calibri"/>
            </a:endParaRPr>
          </a:p>
          <a:p>
            <a:pPr>
              <a:lnSpc>
                <a:spcPct val="90000"/>
              </a:lnSpc>
              <a:spcBef>
                <a:spcPts val="1001"/>
              </a:spcBef>
              <a:tabLst>
                <a:tab algn="l" pos="0"/>
              </a:tabLst>
            </a:pPr>
            <a:r>
              <a:rPr b="0" lang="en-EG" sz="2800" spc="-1" strike="noStrike">
                <a:solidFill>
                  <a:srgbClr val="000000"/>
                </a:solidFill>
                <a:latin typeface="Calibri"/>
              </a:rPr>
              <a:t>-IAC: reading, interpolating config files and modules </a:t>
            </a:r>
            <a:endParaRPr b="0" lang="en-EG" sz="2800" spc="-1" strike="noStrike">
              <a:solidFill>
                <a:srgbClr val="000000"/>
              </a:solidFill>
              <a:latin typeface="Calibri"/>
            </a:endParaRPr>
          </a:p>
          <a:p>
            <a:pPr>
              <a:lnSpc>
                <a:spcPct val="90000"/>
              </a:lnSpc>
              <a:spcBef>
                <a:spcPts val="1001"/>
              </a:spcBef>
              <a:tabLst>
                <a:tab algn="l" pos="0"/>
              </a:tabLst>
            </a:pPr>
            <a:r>
              <a:rPr b="0" lang="en-EG" sz="2800" spc="-1" strike="noStrike">
                <a:solidFill>
                  <a:srgbClr val="000000"/>
                </a:solidFill>
                <a:latin typeface="Calibri"/>
              </a:rPr>
              <a:t>-Resource state management </a:t>
            </a:r>
            <a:endParaRPr b="0" lang="en-EG" sz="2800" spc="-1" strike="noStrike">
              <a:solidFill>
                <a:srgbClr val="000000"/>
              </a:solidFill>
              <a:latin typeface="Calibri"/>
            </a:endParaRPr>
          </a:p>
          <a:p>
            <a:pPr>
              <a:lnSpc>
                <a:spcPct val="90000"/>
              </a:lnSpc>
              <a:spcBef>
                <a:spcPts val="1001"/>
              </a:spcBef>
              <a:tabLst>
                <a:tab algn="l" pos="0"/>
              </a:tabLst>
            </a:pPr>
            <a:r>
              <a:rPr b="0" lang="en-EG" sz="2800" spc="-1" strike="noStrike">
                <a:solidFill>
                  <a:srgbClr val="000000"/>
                </a:solidFill>
                <a:latin typeface="Calibri"/>
              </a:rPr>
              <a:t>-construction and resource graph</a:t>
            </a:r>
            <a:endParaRPr b="0" lang="en-EG" sz="2800" spc="-1" strike="noStrike">
              <a:solidFill>
                <a:srgbClr val="000000"/>
              </a:solidFill>
              <a:latin typeface="Calibri"/>
            </a:endParaRPr>
          </a:p>
          <a:p>
            <a:pPr>
              <a:lnSpc>
                <a:spcPct val="90000"/>
              </a:lnSpc>
              <a:spcBef>
                <a:spcPts val="1001"/>
              </a:spcBef>
              <a:tabLst>
                <a:tab algn="l" pos="0"/>
              </a:tabLst>
            </a:pPr>
            <a:r>
              <a:rPr b="0" lang="en-EG" sz="2800" spc="-1" strike="noStrike">
                <a:solidFill>
                  <a:srgbClr val="000000"/>
                </a:solidFill>
                <a:latin typeface="Calibri"/>
              </a:rPr>
              <a:t>-plan execution </a:t>
            </a:r>
            <a:endParaRPr b="0" lang="en-EG" sz="2800" spc="-1" strike="noStrike">
              <a:solidFill>
                <a:srgbClr val="000000"/>
              </a:solidFill>
              <a:latin typeface="Calibri"/>
            </a:endParaRPr>
          </a:p>
          <a:p>
            <a:pPr>
              <a:lnSpc>
                <a:spcPct val="90000"/>
              </a:lnSpc>
              <a:spcBef>
                <a:spcPts val="1001"/>
              </a:spcBef>
              <a:tabLst>
                <a:tab algn="l" pos="0"/>
              </a:tabLst>
            </a:pPr>
            <a:r>
              <a:rPr b="0" lang="en-EG" sz="2800" spc="-1" strike="noStrike">
                <a:solidFill>
                  <a:srgbClr val="000000"/>
                </a:solidFill>
                <a:latin typeface="Calibri"/>
              </a:rPr>
              <a:t>-communication with plugins over RPC </a:t>
            </a:r>
            <a:endParaRPr b="0" lang="en-EG" sz="2800" spc="-1" strike="noStrike">
              <a:solidFill>
                <a:srgbClr val="000000"/>
              </a:solidFill>
              <a:latin typeface="Calibri"/>
            </a:endParaRPr>
          </a:p>
          <a:p>
            <a:pPr>
              <a:lnSpc>
                <a:spcPct val="90000"/>
              </a:lnSpc>
              <a:spcBef>
                <a:spcPts val="1001"/>
              </a:spcBef>
              <a:tabLst>
                <a:tab algn="l" pos="0"/>
              </a:tabLst>
            </a:pPr>
            <a:endParaRPr b="0" lang="en-EG"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400" spc="-1" strike="noStrike">
                <a:solidFill>
                  <a:srgbClr val="000000"/>
                </a:solidFill>
                <a:latin typeface="Calibri Light"/>
              </a:rPr>
              <a:t>Terraform plugins </a:t>
            </a:r>
            <a:endParaRPr b="0" lang="en-EG" sz="4400" spc="-1" strike="noStrike">
              <a:solidFill>
                <a:srgbClr val="000000"/>
              </a:solidFill>
              <a:latin typeface="Calibri"/>
            </a:endParaRPr>
          </a:p>
        </p:txBody>
      </p:sp>
      <p:sp>
        <p:nvSpPr>
          <p:cNvPr id="136"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Plugins</a:t>
            </a:r>
            <a:r>
              <a:rPr b="0" lang="en-US" sz="2800" spc="-1" strike="noStrike">
                <a:solidFill>
                  <a:srgbClr val="000000"/>
                </a:solidFill>
                <a:latin typeface="Calibri"/>
              </a:rPr>
              <a:t>: Plugins are executable binaries written in Go that communicate with Terraform Core over an RPC interface. Terraform currently supports one type of plugin called </a:t>
            </a:r>
            <a:r>
              <a:rPr b="0" lang="en-US" sz="2800" spc="-1" strike="noStrike" u="sng">
                <a:solidFill>
                  <a:srgbClr val="0563c1"/>
                </a:solidFill>
                <a:uFillTx/>
                <a:latin typeface="Calibri"/>
                <a:hlinkClick r:id="rId1"/>
              </a:rPr>
              <a:t>providers</a:t>
            </a:r>
            <a:r>
              <a:rPr b="0" lang="en-US" sz="2800" spc="-1" strike="noStrike">
                <a:solidFill>
                  <a:srgbClr val="000000"/>
                </a:solidFill>
                <a:latin typeface="Calibri"/>
              </a:rPr>
              <a:t>. Each provider plugin exposes an implementation for a specific service or tool, such as the </a:t>
            </a:r>
            <a:r>
              <a:rPr b="0" lang="en-US" sz="2800" spc="-1" strike="noStrike" u="sng">
                <a:solidFill>
                  <a:srgbClr val="0563c1"/>
                </a:solidFill>
                <a:uFillTx/>
                <a:latin typeface="Calibri"/>
                <a:hlinkClick r:id="rId2"/>
              </a:rPr>
              <a:t>AWS provider</a:t>
            </a:r>
            <a:r>
              <a:rPr b="0" lang="en-US" sz="2800" spc="-1" strike="noStrike">
                <a:solidFill>
                  <a:srgbClr val="000000"/>
                </a:solidFill>
                <a:latin typeface="Calibri"/>
              </a:rPr>
              <a:t> or the </a:t>
            </a:r>
            <a:r>
              <a:rPr b="0" lang="en-US" sz="2800" spc="-1" strike="noStrike" u="sng">
                <a:solidFill>
                  <a:srgbClr val="0563c1"/>
                </a:solidFill>
                <a:uFillTx/>
                <a:latin typeface="Calibri"/>
                <a:hlinkClick r:id="rId3"/>
              </a:rPr>
              <a:t>cloud-init provider</a:t>
            </a:r>
            <a:r>
              <a:rPr b="0" lang="en-US" sz="2800" spc="-1" strike="noStrike">
                <a:solidFill>
                  <a:srgbClr val="000000"/>
                </a:solidFill>
                <a:latin typeface="Calibri"/>
              </a:rPr>
              <a:t>.</a:t>
            </a:r>
            <a:endParaRPr b="0" lang="en-EG" sz="2800" spc="-1" strike="noStrike">
              <a:solidFill>
                <a:srgbClr val="000000"/>
              </a:solidFill>
              <a:latin typeface="Calibri"/>
            </a:endParaRPr>
          </a:p>
        </p:txBody>
      </p:sp>
      <p:pic>
        <p:nvPicPr>
          <p:cNvPr id="137" name="Picture 3" descr=""/>
          <p:cNvPicPr/>
          <p:nvPr/>
        </p:nvPicPr>
        <p:blipFill>
          <a:blip r:embed="rId4"/>
          <a:stretch/>
        </p:blipFill>
        <p:spPr>
          <a:xfrm>
            <a:off x="838080" y="4105080"/>
            <a:ext cx="10515240" cy="16347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400" spc="-1" strike="noStrike">
                <a:solidFill>
                  <a:srgbClr val="000000"/>
                </a:solidFill>
                <a:latin typeface="Calibri Light"/>
              </a:rPr>
              <a:t>Terraform </a:t>
            </a:r>
            <a:r>
              <a:rPr b="1" lang="en-US" sz="4400" spc="-1" strike="noStrike">
                <a:solidFill>
                  <a:srgbClr val="000000"/>
                </a:solidFill>
                <a:latin typeface="Calibri Light"/>
              </a:rPr>
              <a:t>Providers</a:t>
            </a:r>
            <a:br/>
            <a:endParaRPr b="0" lang="en-EG" sz="4400" spc="-1" strike="noStrike">
              <a:solidFill>
                <a:srgbClr val="000000"/>
              </a:solidFill>
              <a:latin typeface="Calibri"/>
            </a:endParaRPr>
          </a:p>
        </p:txBody>
      </p:sp>
      <p:sp>
        <p:nvSpPr>
          <p:cNvPr id="139"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Terraform relies on plugins called providers to interact with cloud providers, SaaS providers, and other APIs.</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Terraform configurations must declare which providers they require so that Terraform can install and use them. Additionally, some providers require configuration (like endpoint URLs or cloud regions) before they can be used.</a:t>
            </a:r>
            <a:endParaRPr b="0" lang="en-EG" sz="2800" spc="-1" strike="noStrike">
              <a:solidFill>
                <a:srgbClr val="000000"/>
              </a:solidFill>
              <a:latin typeface="Calibri"/>
            </a:endParaRPr>
          </a:p>
          <a:p>
            <a:pPr>
              <a:lnSpc>
                <a:spcPct val="90000"/>
              </a:lnSpc>
              <a:spcBef>
                <a:spcPts val="1001"/>
              </a:spcBef>
              <a:tabLst>
                <a:tab algn="l" pos="0"/>
              </a:tabLst>
            </a:pPr>
            <a:endParaRPr b="0" lang="en-EG" sz="2800" spc="-1" strike="noStrike">
              <a:solidFill>
                <a:srgbClr val="000000"/>
              </a:solidFill>
              <a:latin typeface="Calibri"/>
            </a:endParaRPr>
          </a:p>
        </p:txBody>
      </p:sp>
      <p:pic>
        <p:nvPicPr>
          <p:cNvPr id="140" name="Picture 3" descr=""/>
          <p:cNvPicPr/>
          <p:nvPr/>
        </p:nvPicPr>
        <p:blipFill>
          <a:blip r:embed="rId1"/>
          <a:stretch/>
        </p:blipFill>
        <p:spPr>
          <a:xfrm>
            <a:off x="838080" y="4735440"/>
            <a:ext cx="10515240" cy="14410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TextShape 2"/>
          <p:cNvSpPr txBox="1"/>
          <p:nvPr/>
        </p:nvSpPr>
        <p:spPr>
          <a:xfrm>
            <a:off x="1001520" y="170280"/>
            <a:ext cx="10178640" cy="1328400"/>
          </a:xfrm>
          <a:prstGeom prst="rect">
            <a:avLst/>
          </a:prstGeom>
          <a:noFill/>
          <a:ln>
            <a:noFill/>
          </a:ln>
        </p:spPr>
        <p:txBody>
          <a:bodyPr anchor="b">
            <a:normAutofit fontScale="83000"/>
          </a:bodyPr>
          <a:p>
            <a:pPr algn="ctr">
              <a:lnSpc>
                <a:spcPct val="90000"/>
              </a:lnSpc>
            </a:pPr>
            <a:r>
              <a:rPr b="0" lang="en-US" sz="5200" spc="-1" strike="noStrike">
                <a:solidFill>
                  <a:srgbClr val="000000"/>
                </a:solidFill>
                <a:latin typeface="Calibri Light"/>
              </a:rPr>
              <a:t>To deploy to multiple regions at same time just use alias </a:t>
            </a:r>
            <a:endParaRPr b="0" lang="en-EG" sz="5200" spc="-1" strike="noStrike">
              <a:solidFill>
                <a:srgbClr val="000000"/>
              </a:solidFill>
              <a:latin typeface="Calibri"/>
            </a:endParaRPr>
          </a:p>
        </p:txBody>
      </p:sp>
      <p:pic>
        <p:nvPicPr>
          <p:cNvPr id="143" name="Content Placeholder 3" descr=""/>
          <p:cNvPicPr/>
          <p:nvPr/>
        </p:nvPicPr>
        <p:blipFill>
          <a:blip r:embed="rId1"/>
          <a:srcRect l="0" t="0" r="51519" b="0"/>
          <a:stretch/>
        </p:blipFill>
        <p:spPr>
          <a:xfrm>
            <a:off x="198720" y="2410560"/>
            <a:ext cx="5802840" cy="3890160"/>
          </a:xfrm>
          <a:prstGeom prst="rect">
            <a:avLst/>
          </a:prstGeom>
          <a:ln>
            <a:noFill/>
          </a:ln>
        </p:spPr>
      </p:pic>
      <p:pic>
        <p:nvPicPr>
          <p:cNvPr id="144" name="Picture 4" descr=""/>
          <p:cNvPicPr/>
          <p:nvPr/>
        </p:nvPicPr>
        <p:blipFill>
          <a:blip r:embed="rId2"/>
          <a:srcRect l="0" t="0" r="45927" b="0"/>
          <a:stretch/>
        </p:blipFill>
        <p:spPr>
          <a:xfrm>
            <a:off x="6189840" y="2410560"/>
            <a:ext cx="5802840" cy="38901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Resource Syntax</a:t>
            </a:r>
            <a:br/>
            <a:endParaRPr b="0" lang="en-EG" sz="4400" spc="-1" strike="noStrike">
              <a:solidFill>
                <a:srgbClr val="000000"/>
              </a:solidFill>
              <a:latin typeface="Calibri"/>
            </a:endParaRPr>
          </a:p>
        </p:txBody>
      </p:sp>
      <p:pic>
        <p:nvPicPr>
          <p:cNvPr id="146" name="Content Placeholder 4" descr="A screenshot of a computer&#10;&#10;Description automatically generated"/>
          <p:cNvPicPr/>
          <p:nvPr/>
        </p:nvPicPr>
        <p:blipFill>
          <a:blip r:embed="rId1"/>
          <a:stretch/>
        </p:blipFill>
        <p:spPr>
          <a:xfrm>
            <a:off x="838080" y="1253160"/>
            <a:ext cx="10515240" cy="43509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7" name="CustomShape 1"/>
          <p:cNvSpPr/>
          <p:nvPr/>
        </p:nvSpPr>
        <p:spPr>
          <a:xfrm>
            <a:off x="0" y="651600"/>
            <a:ext cx="12191760" cy="73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48" name="TextShape 2"/>
          <p:cNvSpPr txBox="1"/>
          <p:nvPr/>
        </p:nvSpPr>
        <p:spPr>
          <a:xfrm>
            <a:off x="556560" y="643320"/>
            <a:ext cx="11210400" cy="744480"/>
          </a:xfrm>
          <a:prstGeom prst="rect">
            <a:avLst/>
          </a:prstGeom>
          <a:noFill/>
          <a:ln>
            <a:noFill/>
          </a:ln>
        </p:spPr>
        <p:txBody>
          <a:bodyPr anchor="ctr">
            <a:normAutofit/>
          </a:bodyPr>
          <a:p>
            <a:pPr algn="ctr">
              <a:lnSpc>
                <a:spcPct val="90000"/>
              </a:lnSpc>
            </a:pPr>
            <a:r>
              <a:rPr b="0" lang="en-US" sz="3200" spc="-1" strike="noStrike">
                <a:solidFill>
                  <a:srgbClr val="ffffff"/>
                </a:solidFill>
                <a:latin typeface="Calibri Light"/>
              </a:rPr>
              <a:t>Terraform main commands</a:t>
            </a:r>
            <a:endParaRPr b="0" lang="en-EG" sz="3200" spc="-1" strike="noStrike">
              <a:solidFill>
                <a:srgbClr val="000000"/>
              </a:solidFill>
              <a:latin typeface="Calibri"/>
            </a:endParaRPr>
          </a:p>
        </p:txBody>
      </p:sp>
      <p:pic>
        <p:nvPicPr>
          <p:cNvPr id="149" name="Content Placeholder 8" descr="A screenshot of a computer program&#10;&#10;Description automatically generated"/>
          <p:cNvPicPr/>
          <p:nvPr/>
        </p:nvPicPr>
        <p:blipFill>
          <a:blip r:embed="rId1"/>
          <a:stretch/>
        </p:blipFill>
        <p:spPr>
          <a:xfrm>
            <a:off x="556560" y="1675080"/>
            <a:ext cx="11210400" cy="43938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151" name="Content Placeholder 8" descr="A computer with a computer open&#10;&#10;Description automatically generated with medium confidence"/>
          <p:cNvPicPr/>
          <p:nvPr/>
        </p:nvPicPr>
        <p:blipFill>
          <a:blip r:embed="rId1"/>
          <a:stretch/>
        </p:blipFill>
        <p:spPr>
          <a:xfrm>
            <a:off x="0" y="0"/>
            <a:ext cx="12191760" cy="6857640"/>
          </a:xfrm>
          <a:prstGeom prst="rect">
            <a:avLst/>
          </a:prstGeom>
          <a:ln>
            <a:noFill/>
          </a:ln>
        </p:spPr>
      </p:pic>
      <p:sp>
        <p:nvSpPr>
          <p:cNvPr id="152" name="CustomShape 2"/>
          <p:cNvSpPr/>
          <p:nvPr/>
        </p:nvSpPr>
        <p:spPr>
          <a:xfrm>
            <a:off x="0" y="0"/>
            <a:ext cx="4425840" cy="1152720"/>
          </a:xfrm>
          <a:prstGeom prst="rect">
            <a:avLst/>
          </a:prstGeom>
          <a:gradFill rotWithShape="0">
            <a:gsLst>
              <a:gs pos="0">
                <a:srgbClr val="883293"/>
              </a:gs>
              <a:gs pos="100000">
                <a:srgbClr val="9b379a"/>
              </a:gs>
            </a:gsLst>
            <a:lin ang="10800000"/>
          </a:gradFill>
          <a:ln>
            <a:noFill/>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What is the State File in Terraform?</a:t>
            </a:r>
            <a:br/>
            <a:endParaRPr b="0" lang="en-EG" sz="4400" spc="-1" strike="noStrike">
              <a:solidFill>
                <a:srgbClr val="000000"/>
              </a:solidFill>
              <a:latin typeface="Calibri"/>
            </a:endParaRPr>
          </a:p>
        </p:txBody>
      </p:sp>
      <p:sp>
        <p:nvSpPr>
          <p:cNvPr id="154"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When you run </a:t>
            </a:r>
            <a:r>
              <a:rPr b="1" lang="en-US" sz="2800" spc="-1" strike="noStrike">
                <a:solidFill>
                  <a:srgbClr val="000000"/>
                </a:solidFill>
                <a:latin typeface="Calibri"/>
              </a:rPr>
              <a:t>terraform apply</a:t>
            </a:r>
            <a:r>
              <a:rPr b="0" lang="en-US" sz="2800" spc="-1" strike="noStrike">
                <a:solidFill>
                  <a:srgbClr val="000000"/>
                </a:solidFill>
                <a:latin typeface="Calibri"/>
              </a:rPr>
              <a:t> command to create an infrastructure on cloud, Terraform creates a state file called “</a:t>
            </a:r>
            <a:r>
              <a:rPr b="1" lang="en-US" sz="2800" spc="-1" strike="noStrike">
                <a:solidFill>
                  <a:srgbClr val="000000"/>
                </a:solidFill>
                <a:latin typeface="Calibri"/>
              </a:rPr>
              <a:t>terraform.tfstate</a:t>
            </a:r>
            <a:r>
              <a:rPr b="0" lang="en-US" sz="2800" spc="-1" strike="noStrike">
                <a:solidFill>
                  <a:srgbClr val="000000"/>
                </a:solidFill>
                <a:latin typeface="Calibri"/>
              </a:rPr>
              <a:t>”.</a:t>
            </a:r>
            <a:endParaRPr b="0" lang="en-EG" sz="2800" spc="-1" strike="noStrike">
              <a:solidFill>
                <a:srgbClr val="000000"/>
              </a:solidFill>
              <a:latin typeface="Calibri"/>
            </a:endParaRPr>
          </a:p>
          <a:p>
            <a:pPr>
              <a:lnSpc>
                <a:spcPct val="90000"/>
              </a:lnSpc>
              <a:spcBef>
                <a:spcPts val="1001"/>
              </a:spcBef>
            </a:pP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This State File contains full details of resources in our terraform code. When you modify something on your code and apply it on cloud, terraform will look into the </a:t>
            </a:r>
            <a:r>
              <a:rPr b="1" lang="en-US" sz="2800" spc="-1" strike="noStrike">
                <a:solidFill>
                  <a:srgbClr val="000000"/>
                </a:solidFill>
                <a:latin typeface="Calibri"/>
              </a:rPr>
              <a:t>state file</a:t>
            </a:r>
            <a:r>
              <a:rPr b="0" lang="en-US" sz="2800" spc="-1" strike="noStrike">
                <a:solidFill>
                  <a:srgbClr val="000000"/>
                </a:solidFill>
                <a:latin typeface="Calibri"/>
              </a:rPr>
              <a:t>, and compare the changes made in the code from that state file and the changes to the infrastructure based on the state file.  </a:t>
            </a:r>
            <a:endParaRPr b="0" lang="en-EG" sz="2800" spc="-1" strike="noStrike">
              <a:solidFill>
                <a:srgbClr val="000000"/>
              </a:solidFill>
              <a:latin typeface="Calibri"/>
            </a:endParaRPr>
          </a:p>
          <a:p>
            <a:pPr>
              <a:lnSpc>
                <a:spcPct val="90000"/>
              </a:lnSpc>
              <a:spcBef>
                <a:spcPts val="1001"/>
              </a:spcBef>
            </a:pPr>
            <a:endParaRPr b="0" lang="en-EG"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91" name="Content Placeholder 4" descr="A diagram of software development&#10;&#10;Description automatically generated"/>
          <p:cNvPicPr/>
          <p:nvPr/>
        </p:nvPicPr>
        <p:blipFill>
          <a:blip r:embed="rId1"/>
          <a:stretch/>
        </p:blipFill>
        <p:spPr>
          <a:xfrm>
            <a:off x="-71640" y="0"/>
            <a:ext cx="12263040" cy="685764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400" spc="-1" strike="noStrike">
                <a:solidFill>
                  <a:srgbClr val="000000"/>
                </a:solidFill>
                <a:latin typeface="Calibri Light"/>
              </a:rPr>
              <a:t>Terraform state file commands </a:t>
            </a:r>
            <a:endParaRPr b="0" lang="en-EG" sz="4400" spc="-1" strike="noStrike">
              <a:solidFill>
                <a:srgbClr val="000000"/>
              </a:solidFill>
              <a:latin typeface="Calibri"/>
            </a:endParaRPr>
          </a:p>
        </p:txBody>
      </p:sp>
      <p:sp>
        <p:nvSpPr>
          <p:cNvPr id="156" name="TextShape 2"/>
          <p:cNvSpPr txBox="1"/>
          <p:nvPr/>
        </p:nvSpPr>
        <p:spPr>
          <a:xfrm>
            <a:off x="838080" y="1825560"/>
            <a:ext cx="10515240" cy="4350960"/>
          </a:xfrm>
          <a:prstGeom prst="rect">
            <a:avLst/>
          </a:prstGeom>
          <a:noFill/>
          <a:ln>
            <a:noFill/>
          </a:ln>
        </p:spPr>
        <p:txBody>
          <a:bodyPr>
            <a:normAutofit fontScale="34000"/>
          </a:bodyPr>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list &gt;&gt; </a:t>
            </a:r>
            <a:r>
              <a:rPr b="0" lang="en-US" sz="2800" spc="-1" strike="noStrike">
                <a:solidFill>
                  <a:srgbClr val="000000"/>
                </a:solidFill>
                <a:latin typeface="Calibri"/>
              </a:rPr>
              <a:t>Lists all resources within the state file.</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show&gt;&gt; </a:t>
            </a:r>
            <a:r>
              <a:rPr b="0" lang="en-US" sz="2800" spc="-1" strike="noStrike">
                <a:solidFill>
                  <a:srgbClr val="000000"/>
                </a:solidFill>
                <a:latin typeface="Calibri"/>
              </a:rPr>
              <a:t>Shows the attributes of a specific resource in the state</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pull&gt;&gt; </a:t>
            </a:r>
            <a:r>
              <a:rPr b="0" lang="en-US" sz="2800" spc="-1" strike="noStrike">
                <a:solidFill>
                  <a:srgbClr val="000000"/>
                </a:solidFill>
                <a:latin typeface="Calibri"/>
              </a:rPr>
              <a:t>Pulls the state and outputs it to the console.</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mv &gt;&gt; </a:t>
            </a:r>
            <a:r>
              <a:rPr b="0" lang="en-US" sz="2800" spc="-1" strike="noStrike">
                <a:solidFill>
                  <a:srgbClr val="000000"/>
                </a:solidFill>
                <a:latin typeface="Calibri"/>
              </a:rPr>
              <a:t>Moves an item in the state to a new address.</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rm &gt;&gt; </a:t>
            </a:r>
            <a:r>
              <a:rPr b="0" lang="en-US" sz="2800" spc="-1" strike="noStrike">
                <a:solidFill>
                  <a:srgbClr val="000000"/>
                </a:solidFill>
                <a:latin typeface="Calibri"/>
              </a:rPr>
              <a:t>Removes an item from the state.</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replace-provider &gt;&gt; </a:t>
            </a:r>
            <a:r>
              <a:rPr b="0" lang="en-US" sz="2800" spc="-1" strike="noStrike">
                <a:solidFill>
                  <a:srgbClr val="000000"/>
                </a:solidFill>
                <a:latin typeface="Calibri"/>
              </a:rPr>
              <a:t>Changes the provider configuration in the state.</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push &gt;&gt; </a:t>
            </a:r>
            <a:r>
              <a:rPr b="0" lang="en-US" sz="2800" spc="-1" strike="noStrike">
                <a:solidFill>
                  <a:srgbClr val="000000"/>
                </a:solidFill>
                <a:latin typeface="Calibri"/>
              </a:rPr>
              <a:t>Pushes the state file to the backend.</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refresh &gt;&gt; </a:t>
            </a:r>
            <a:r>
              <a:rPr b="0" lang="en-US" sz="2800" spc="-1" strike="noStrike">
                <a:solidFill>
                  <a:srgbClr val="000000"/>
                </a:solidFill>
                <a:latin typeface="Calibri"/>
              </a:rPr>
              <a:t>Updates the state file with the real-world infrastructure.</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import &gt;&gt; </a:t>
            </a:r>
            <a:r>
              <a:rPr b="0" lang="en-US" sz="2800" spc="-1" strike="noStrike">
                <a:solidFill>
                  <a:srgbClr val="000000"/>
                </a:solidFill>
                <a:latin typeface="Calibri"/>
              </a:rPr>
              <a:t>Imports existing infrastructure into your Terraform state.</a:t>
            </a: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terraform state show &gt;&gt; </a:t>
            </a:r>
            <a:r>
              <a:rPr b="0" lang="en-US" sz="2800" spc="-1" strike="noStrike">
                <a:solidFill>
                  <a:srgbClr val="000000"/>
                </a:solidFill>
                <a:latin typeface="Calibri"/>
              </a:rPr>
              <a:t>Shows the attributes of a specific resource in the state.</a:t>
            </a:r>
            <a:endParaRPr b="0" lang="en-EG"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sp>
        <p:nvSpPr>
          <p:cNvPr id="158" name="TextShape 2"/>
          <p:cNvSpPr txBox="1"/>
          <p:nvPr/>
        </p:nvSpPr>
        <p:spPr>
          <a:xfrm>
            <a:off x="838080" y="1825560"/>
            <a:ext cx="10515240" cy="4350960"/>
          </a:xfrm>
          <a:prstGeom prst="rect">
            <a:avLst/>
          </a:prstGeom>
          <a:noFill/>
          <a:ln>
            <a:noFill/>
          </a:ln>
        </p:spPr>
        <p:txBody>
          <a:bodyPr>
            <a:noAutofit/>
          </a:bodyPr>
          <a:p>
            <a:endParaRPr b="0" lang="en-EG" sz="2800" spc="-1" strike="noStrike">
              <a:solidFill>
                <a:srgbClr val="000000"/>
              </a:solidFill>
              <a:latin typeface="Calibri"/>
            </a:endParaRPr>
          </a:p>
        </p:txBody>
      </p:sp>
      <p:pic>
        <p:nvPicPr>
          <p:cNvPr id="159" name="Picture 3"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Content Placeholder 8" descr="A black background with white text and colorful shapes&#10;&#10;Description automatically generated"/>
          <p:cNvPicPr/>
          <p:nvPr/>
        </p:nvPicPr>
        <p:blipFill>
          <a:blip r:embed="rId1"/>
          <a:stretch/>
        </p:blipFill>
        <p:spPr>
          <a:xfrm>
            <a:off x="0" y="0"/>
            <a:ext cx="12191760" cy="6857640"/>
          </a:xfrm>
          <a:prstGeom prst="rect">
            <a:avLst/>
          </a:prstGeom>
          <a:ln>
            <a:noFill/>
          </a:ln>
        </p:spPr>
      </p:pic>
      <p:sp>
        <p:nvSpPr>
          <p:cNvPr id="161" name="CustomShape 1"/>
          <p:cNvSpPr/>
          <p:nvPr/>
        </p:nvSpPr>
        <p:spPr>
          <a:xfrm>
            <a:off x="3578040" y="3630960"/>
            <a:ext cx="4956120" cy="1112760"/>
          </a:xfrm>
          <a:prstGeom prst="rect">
            <a:avLst/>
          </a:prstGeom>
          <a:solidFill>
            <a:srgbClr val="200417"/>
          </a:solidFill>
          <a:ln>
            <a:noFill/>
          </a:ln>
        </p:spPr>
        <p:style>
          <a:lnRef idx="2">
            <a:schemeClr val="accent1">
              <a:shade val="15000"/>
            </a:schemeClr>
          </a:lnRef>
          <a:fillRef idx="1">
            <a:schemeClr val="accent1"/>
          </a:fillRef>
          <a:effectRef idx="0">
            <a:schemeClr val="accent1"/>
          </a:effectRef>
          <a:fontRef idx="minor"/>
        </p:style>
      </p:sp>
      <p:sp>
        <p:nvSpPr>
          <p:cNvPr id="162" name="CustomShape 2"/>
          <p:cNvSpPr/>
          <p:nvPr/>
        </p:nvSpPr>
        <p:spPr>
          <a:xfrm>
            <a:off x="0" y="100440"/>
            <a:ext cx="2419560" cy="914040"/>
          </a:xfrm>
          <a:prstGeom prst="rect">
            <a:avLst/>
          </a:prstGeom>
          <a:solidFill>
            <a:srgbClr val="200417"/>
          </a:solidFill>
          <a:ln>
            <a:noFill/>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93" name="Content Placeholder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838080" y="365040"/>
            <a:ext cx="10515240" cy="1325160"/>
          </a:xfrm>
          <a:prstGeom prst="rect">
            <a:avLst/>
          </a:prstGeom>
          <a:noFill/>
          <a:ln>
            <a:noFill/>
          </a:ln>
        </p:spPr>
        <p:txBody>
          <a:bodyPr anchor="ctr">
            <a:noAutofit/>
          </a:bodyPr>
          <a:p>
            <a:endParaRPr b="0" lang="en-EG" sz="1800" spc="-1" strike="noStrike">
              <a:solidFill>
                <a:srgbClr val="000000"/>
              </a:solidFill>
              <a:latin typeface="Calibri"/>
            </a:endParaRPr>
          </a:p>
        </p:txBody>
      </p:sp>
      <p:pic>
        <p:nvPicPr>
          <p:cNvPr id="95" name="Content Placeholder 4" descr=""/>
          <p:cNvPicPr/>
          <p:nvPr/>
        </p:nvPicPr>
        <p:blipFill>
          <a:blip r:embed="rId1"/>
          <a:stretch/>
        </p:blipFill>
        <p:spPr>
          <a:xfrm>
            <a:off x="0" y="0"/>
            <a:ext cx="12191760" cy="69501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Content Placeholder 4" descr="A computer servers and text&#10;&#10;Description automatically generated with medium confidence"/>
          <p:cNvPicPr/>
          <p:nvPr/>
        </p:nvPicPr>
        <p:blipFill>
          <a:blip r:embed="rId1"/>
          <a:stretch/>
        </p:blipFill>
        <p:spPr>
          <a:xfrm>
            <a:off x="0" y="0"/>
            <a:ext cx="12216960" cy="68576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400" spc="-1" strike="noStrike">
                <a:solidFill>
                  <a:srgbClr val="000000"/>
                </a:solidFill>
                <a:latin typeface="Calibri Light"/>
              </a:rPr>
              <a:t>Infrastructure as Code</a:t>
            </a:r>
            <a:endParaRPr b="0" lang="en-EG" sz="4400" spc="-1" strike="noStrike">
              <a:solidFill>
                <a:srgbClr val="000000"/>
              </a:solidFill>
              <a:latin typeface="Calibri"/>
            </a:endParaRPr>
          </a:p>
        </p:txBody>
      </p:sp>
      <p:sp>
        <p:nvSpPr>
          <p:cNvPr id="98" name="TextShape 2"/>
          <p:cNvSpPr txBox="1"/>
          <p:nvPr/>
        </p:nvSpPr>
        <p:spPr>
          <a:xfrm>
            <a:off x="838080" y="1825560"/>
            <a:ext cx="10515240" cy="4350960"/>
          </a:xfrm>
          <a:prstGeom prst="rect">
            <a:avLst/>
          </a:prstGeom>
          <a:noFill/>
          <a:ln>
            <a:noFill/>
          </a:ln>
        </p:spPr>
        <p:txBody>
          <a:bodyPr>
            <a:normAutofit fontScale="75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Infrastructure as Code (IaC) is a concept and practice in software engineering that involves managing and provisioning computing infrastructure (such as servers, networks, storage, and services) using machine-readable definition files rather than physical hardware configuration or interactive configuration tools </a:t>
            </a:r>
            <a:endParaRPr b="0" lang="en-EG" sz="2800" spc="-1" strike="noStrike">
              <a:solidFill>
                <a:srgbClr val="000000"/>
              </a:solidFill>
              <a:latin typeface="Calibri"/>
            </a:endParaRPr>
          </a:p>
          <a:p>
            <a:pPr>
              <a:lnSpc>
                <a:spcPct val="90000"/>
              </a:lnSpc>
              <a:spcBef>
                <a:spcPts val="1001"/>
              </a:spcBef>
            </a:pPr>
            <a:endParaRPr b="0" lang="en-EG"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With Infrastructure as Code, developers and operations teams can define and manage infrastructure resources through code, typically using declarative configuration files. This code can be version-controlled, tested, and executed to automate the deployment and management of infrastructure components.</a:t>
            </a:r>
            <a:endParaRPr b="0" lang="en-EG"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EG" sz="4400" spc="-1" strike="noStrike">
                <a:solidFill>
                  <a:srgbClr val="000000"/>
                </a:solidFill>
                <a:latin typeface="Calibri Light"/>
              </a:rPr>
              <a:t>Why IAC ?</a:t>
            </a:r>
            <a:endParaRPr b="0" lang="en-EG" sz="4400" spc="-1" strike="noStrike">
              <a:solidFill>
                <a:srgbClr val="000000"/>
              </a:solidFill>
              <a:latin typeface="Calibri"/>
            </a:endParaRPr>
          </a:p>
        </p:txBody>
      </p:sp>
      <p:sp>
        <p:nvSpPr>
          <p:cNvPr id="100"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Provisioning infrastructure has historically been a time-consuming and costly manual process. As </a:t>
            </a:r>
            <a:r>
              <a:rPr b="0" lang="en-US" sz="2000" spc="-1" strike="noStrike" u="sng">
                <a:solidFill>
                  <a:srgbClr val="0563c1"/>
                </a:solidFill>
                <a:uFillTx/>
                <a:latin typeface="Calibri"/>
                <a:hlinkClick r:id="rId1"/>
              </a:rPr>
              <a:t>virtualization</a:t>
            </a:r>
            <a:r>
              <a:rPr b="0" lang="en-US" sz="2000" spc="-1" strike="noStrike">
                <a:solidFill>
                  <a:srgbClr val="000000"/>
                </a:solidFill>
                <a:latin typeface="Calibri"/>
              </a:rPr>
              <a:t>, </a:t>
            </a:r>
            <a:r>
              <a:rPr b="0" lang="en-US" sz="2000" spc="-1" strike="noStrike" u="sng">
                <a:solidFill>
                  <a:srgbClr val="0563c1"/>
                </a:solidFill>
                <a:uFillTx/>
                <a:latin typeface="Calibri"/>
                <a:hlinkClick r:id="rId2"/>
              </a:rPr>
              <a:t>containers</a:t>
            </a:r>
            <a:r>
              <a:rPr b="0" lang="en-US" sz="2000" spc="-1" strike="noStrike">
                <a:solidFill>
                  <a:srgbClr val="000000"/>
                </a:solidFill>
                <a:latin typeface="Calibri"/>
              </a:rPr>
              <a:t>, and </a:t>
            </a:r>
            <a:r>
              <a:rPr b="0" lang="en-US" sz="2000" spc="-1" strike="noStrike" u="sng">
                <a:solidFill>
                  <a:srgbClr val="0563c1"/>
                </a:solidFill>
                <a:uFillTx/>
                <a:latin typeface="Calibri"/>
                <a:hlinkClick r:id="rId3"/>
              </a:rPr>
              <a:t>cloud computing</a:t>
            </a:r>
            <a:r>
              <a:rPr b="0" lang="en-US" sz="2000" spc="-1" strike="noStrike">
                <a:solidFill>
                  <a:srgbClr val="000000"/>
                </a:solidFill>
                <a:latin typeface="Calibri"/>
              </a:rPr>
              <a:t> have become the norm, infrastructure management has moved away from physical hardware in data centers—providing many benefits, but also creating some new challenges.</a:t>
            </a:r>
            <a:endParaRPr b="0" lang="en-EG" sz="2000" spc="-1" strike="noStrike">
              <a:solidFill>
                <a:srgbClr val="000000"/>
              </a:solidFill>
              <a:latin typeface="Calibri"/>
            </a:endParaRPr>
          </a:p>
          <a:p>
            <a:pPr>
              <a:lnSpc>
                <a:spcPct val="90000"/>
              </a:lnSpc>
              <a:spcBef>
                <a:spcPts val="1001"/>
              </a:spcBef>
            </a:pPr>
            <a:endParaRPr b="0" lang="en-EG"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With cloud computing, the number of infrastructure components has grown, more applications are being released to production on a daily basis, and infrastructure needs to be able to be spun up, scaled, and taken down frequently. Without an IaC practice in place, it becomes increasingly difficult to manage the scale of today’s infrastructure.</a:t>
            </a:r>
            <a:endParaRPr b="0" lang="en-EG" sz="2000" spc="-1" strike="noStrike">
              <a:solidFill>
                <a:srgbClr val="000000"/>
              </a:solidFill>
              <a:latin typeface="Calibri"/>
            </a:endParaRPr>
          </a:p>
          <a:p>
            <a:pPr>
              <a:lnSpc>
                <a:spcPct val="90000"/>
              </a:lnSpc>
              <a:spcBef>
                <a:spcPts val="1001"/>
              </a:spcBef>
              <a:tabLst>
                <a:tab algn="l" pos="0"/>
              </a:tabLst>
            </a:pPr>
            <a:endParaRPr b="0" lang="en-EG" sz="20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000" spc="-1" strike="noStrike">
                <a:solidFill>
                  <a:srgbClr val="000000"/>
                </a:solidFill>
                <a:latin typeface="Calibri"/>
              </a:rPr>
              <a:t>IaC can help your organization manage IT infrastructure needs while also improving consistency and reducing errors and manual configuration.</a:t>
            </a:r>
            <a:endParaRPr b="0" lang="en-EG"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000" spc="-1" strike="noStrike">
                <a:solidFill>
                  <a:srgbClr val="000000"/>
                </a:solidFill>
                <a:latin typeface="Calibri Light"/>
              </a:rPr>
              <a:t>B</a:t>
            </a:r>
            <a:r>
              <a:rPr b="0" lang="en-EG" sz="4000" spc="-1" strike="noStrike">
                <a:solidFill>
                  <a:srgbClr val="000000"/>
                </a:solidFill>
                <a:latin typeface="Calibri Light"/>
              </a:rPr>
              <a:t>enifts of IAC</a:t>
            </a:r>
            <a:endParaRPr b="0" lang="en-EG" sz="4000" spc="-1" strike="noStrike">
              <a:solidFill>
                <a:srgbClr val="000000"/>
              </a:solidFill>
              <a:latin typeface="Calibri"/>
            </a:endParaRPr>
          </a:p>
        </p:txBody>
      </p:sp>
      <p:sp>
        <p:nvSpPr>
          <p:cNvPr id="102" name="TextShape 2"/>
          <p:cNvSpPr txBox="1"/>
          <p:nvPr/>
        </p:nvSpPr>
        <p:spPr>
          <a:xfrm>
            <a:off x="838080" y="1825560"/>
            <a:ext cx="10515240" cy="4350960"/>
          </a:xfrm>
          <a:prstGeom prst="rect">
            <a:avLst/>
          </a:prstGeom>
          <a:noFill/>
          <a:ln>
            <a:noFill/>
          </a:ln>
        </p:spPr>
        <p:txBody>
          <a:bodyPr>
            <a:noAutofit/>
          </a:bodyPr>
          <a:p>
            <a:pPr>
              <a:lnSpc>
                <a:spcPct val="90000"/>
              </a:lnSpc>
              <a:spcBef>
                <a:spcPts val="1001"/>
              </a:spcBef>
              <a:tabLst>
                <a:tab algn="l" pos="0"/>
              </a:tabLst>
            </a:pPr>
            <a:r>
              <a:rPr b="0" lang="en-EG" sz="2400" spc="-1" strike="noStrike">
                <a:solidFill>
                  <a:srgbClr val="000000"/>
                </a:solidFill>
                <a:latin typeface="Calibri"/>
              </a:rPr>
              <a:t>1- Cost Reduction:</a:t>
            </a:r>
            <a:endParaRPr b="0" lang="en-EG" sz="2400" spc="-1" strike="noStrike">
              <a:solidFill>
                <a:srgbClr val="000000"/>
              </a:solidFill>
              <a:latin typeface="Calibri"/>
            </a:endParaRPr>
          </a:p>
          <a:p>
            <a:pPr>
              <a:lnSpc>
                <a:spcPct val="90000"/>
              </a:lnSpc>
              <a:spcBef>
                <a:spcPts val="1001"/>
              </a:spcBef>
              <a:tabLst>
                <a:tab algn="l" pos="0"/>
              </a:tabLst>
            </a:pPr>
            <a:r>
              <a:rPr b="0" lang="en-US" sz="2400" spc="-1" strike="noStrike">
                <a:solidFill>
                  <a:srgbClr val="000000"/>
                </a:solidFill>
                <a:latin typeface="Calibri"/>
              </a:rPr>
              <a:t>I</a:t>
            </a:r>
            <a:r>
              <a:rPr b="0" lang="en-EG" sz="2400" spc="-1" strike="noStrike">
                <a:solidFill>
                  <a:srgbClr val="000000"/>
                </a:solidFill>
                <a:latin typeface="Calibri"/>
              </a:rPr>
              <a:t>magine you have to </a:t>
            </a:r>
            <a:endParaRPr b="0" lang="en-EG" sz="2400" spc="-1" strike="noStrike">
              <a:solidFill>
                <a:srgbClr val="000000"/>
              </a:solidFill>
              <a:latin typeface="Calibri"/>
            </a:endParaRPr>
          </a:p>
          <a:p>
            <a:pPr>
              <a:lnSpc>
                <a:spcPct val="90000"/>
              </a:lnSpc>
              <a:spcBef>
                <a:spcPts val="1001"/>
              </a:spcBef>
              <a:tabLst>
                <a:tab algn="l" pos="0"/>
              </a:tabLst>
            </a:pPr>
            <a:r>
              <a:rPr b="0" lang="en-US" sz="2400" spc="-1" strike="noStrike">
                <a:solidFill>
                  <a:srgbClr val="000000"/>
                </a:solidFill>
                <a:latin typeface="Calibri"/>
              </a:rPr>
              <a:t>D</a:t>
            </a:r>
            <a:r>
              <a:rPr b="0" lang="en-EG" sz="2400" spc="-1" strike="noStrike">
                <a:solidFill>
                  <a:srgbClr val="000000"/>
                </a:solidFill>
                <a:latin typeface="Calibri"/>
              </a:rPr>
              <a:t>eploy this infra again </a:t>
            </a:r>
            <a:endParaRPr b="0" lang="en-EG" sz="2400" spc="-1" strike="noStrike">
              <a:solidFill>
                <a:srgbClr val="000000"/>
              </a:solidFill>
              <a:latin typeface="Calibri"/>
            </a:endParaRPr>
          </a:p>
          <a:p>
            <a:pPr>
              <a:lnSpc>
                <a:spcPct val="90000"/>
              </a:lnSpc>
              <a:spcBef>
                <a:spcPts val="1001"/>
              </a:spcBef>
              <a:tabLst>
                <a:tab algn="l" pos="0"/>
              </a:tabLst>
            </a:pPr>
            <a:r>
              <a:rPr b="0" lang="en-US" sz="2400" spc="-1" strike="noStrike">
                <a:solidFill>
                  <a:srgbClr val="000000"/>
                </a:solidFill>
                <a:latin typeface="Calibri"/>
              </a:rPr>
              <a:t>I</a:t>
            </a:r>
            <a:r>
              <a:rPr b="0" lang="en-EG" sz="2400" spc="-1" strike="noStrike">
                <a:solidFill>
                  <a:srgbClr val="000000"/>
                </a:solidFill>
                <a:latin typeface="Calibri"/>
              </a:rPr>
              <a:t>n another region, how </a:t>
            </a:r>
            <a:endParaRPr b="0" lang="en-EG" sz="2400" spc="-1" strike="noStrike">
              <a:solidFill>
                <a:srgbClr val="000000"/>
              </a:solidFill>
              <a:latin typeface="Calibri"/>
            </a:endParaRPr>
          </a:p>
          <a:p>
            <a:pPr>
              <a:lnSpc>
                <a:spcPct val="90000"/>
              </a:lnSpc>
              <a:spcBef>
                <a:spcPts val="1001"/>
              </a:spcBef>
              <a:tabLst>
                <a:tab algn="l" pos="0"/>
              </a:tabLst>
            </a:pPr>
            <a:r>
              <a:rPr b="0" lang="en-EG" sz="2400" spc="-1" strike="noStrike">
                <a:solidFill>
                  <a:srgbClr val="000000"/>
                </a:solidFill>
                <a:latin typeface="Calibri"/>
              </a:rPr>
              <a:t>much time and money </a:t>
            </a:r>
            <a:endParaRPr b="0" lang="en-EG" sz="2400" spc="-1" strike="noStrike">
              <a:solidFill>
                <a:srgbClr val="000000"/>
              </a:solidFill>
              <a:latin typeface="Calibri"/>
            </a:endParaRPr>
          </a:p>
          <a:p>
            <a:pPr>
              <a:lnSpc>
                <a:spcPct val="90000"/>
              </a:lnSpc>
              <a:spcBef>
                <a:spcPts val="1001"/>
              </a:spcBef>
              <a:tabLst>
                <a:tab algn="l" pos="0"/>
              </a:tabLst>
            </a:pPr>
            <a:r>
              <a:rPr b="0" lang="en-US" sz="2400" spc="-1" strike="noStrike">
                <a:solidFill>
                  <a:srgbClr val="000000"/>
                </a:solidFill>
                <a:latin typeface="Calibri"/>
              </a:rPr>
              <a:t>I</a:t>
            </a:r>
            <a:r>
              <a:rPr b="0" lang="en-EG" sz="2400" spc="-1" strike="noStrike">
                <a:solidFill>
                  <a:srgbClr val="000000"/>
                </a:solidFill>
                <a:latin typeface="Calibri"/>
              </a:rPr>
              <a:t>t will take ?</a:t>
            </a:r>
            <a:endParaRPr b="0" lang="en-EG" sz="2400" spc="-1" strike="noStrike">
              <a:solidFill>
                <a:srgbClr val="000000"/>
              </a:solidFill>
              <a:latin typeface="Calibri"/>
            </a:endParaRPr>
          </a:p>
          <a:p>
            <a:pPr>
              <a:lnSpc>
                <a:spcPct val="90000"/>
              </a:lnSpc>
              <a:spcBef>
                <a:spcPts val="1001"/>
              </a:spcBef>
              <a:tabLst>
                <a:tab algn="l" pos="0"/>
              </a:tabLst>
            </a:pPr>
            <a:r>
              <a:rPr b="0" lang="en-EG" sz="2800" spc="-1" strike="noStrike">
                <a:solidFill>
                  <a:srgbClr val="000000"/>
                </a:solidFill>
                <a:latin typeface="Calibri"/>
              </a:rPr>
              <a:t> </a:t>
            </a:r>
            <a:endParaRPr b="0" lang="en-EG" sz="2800" spc="-1" strike="noStrike">
              <a:solidFill>
                <a:srgbClr val="000000"/>
              </a:solidFill>
              <a:latin typeface="Calibri"/>
            </a:endParaRPr>
          </a:p>
        </p:txBody>
      </p:sp>
      <p:pic>
        <p:nvPicPr>
          <p:cNvPr id="103" name="Picture 4" descr="A screenshot of a computer&#10;&#10;Description automatically generated"/>
          <p:cNvPicPr/>
          <p:nvPr/>
        </p:nvPicPr>
        <p:blipFill>
          <a:blip r:embed="rId1"/>
          <a:stretch/>
        </p:blipFill>
        <p:spPr>
          <a:xfrm>
            <a:off x="4415760" y="0"/>
            <a:ext cx="7775640" cy="68576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772</TotalTime>
  <Application>LibreOffice/6.4.7.2$Linux_X86_64 LibreOffice_project/40$Build-2</Application>
  <Words>959</Words>
  <Paragraphs>100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2024-03-24T18:24:23Z</dcterms:created>
  <dc:creator>Mohamed Swelam, Vodafone</dc:creator>
  <dc:description/>
  <dc:language>en-US</dc:language>
  <cp:lastModifiedBy/>
  <dcterms:modified xsi:type="dcterms:W3CDTF">2024-03-26T02:27:35Z</dcterms:modified>
  <cp:revision>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lassificationContentMarkingFooterLocations">
    <vt:lpwstr>Office Theme:8</vt:lpwstr>
  </property>
  <property fmtid="{D5CDD505-2E9C-101B-9397-08002B2CF9AE}" pid="4" name="ClassificationContentMarkingFooterText">
    <vt:lpwstr>C2 General</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SIP_Label_0359f705-2ba0-454b-9cfc-6ce5bcaac040_ActionId">
    <vt:lpwstr>c42847d0-35f4-4e14-adbe-c9e95553059f</vt:lpwstr>
  </property>
  <property fmtid="{D5CDD505-2E9C-101B-9397-08002B2CF9AE}" pid="10" name="MSIP_Label_0359f705-2ba0-454b-9cfc-6ce5bcaac040_ContentBits">
    <vt:lpwstr>2</vt:lpwstr>
  </property>
  <property fmtid="{D5CDD505-2E9C-101B-9397-08002B2CF9AE}" pid="11" name="MSIP_Label_0359f705-2ba0-454b-9cfc-6ce5bcaac040_Enabled">
    <vt:lpwstr>true</vt:lpwstr>
  </property>
  <property fmtid="{D5CDD505-2E9C-101B-9397-08002B2CF9AE}" pid="12" name="MSIP_Label_0359f705-2ba0-454b-9cfc-6ce5bcaac040_Method">
    <vt:lpwstr>Standard</vt:lpwstr>
  </property>
  <property fmtid="{D5CDD505-2E9C-101B-9397-08002B2CF9AE}" pid="13" name="MSIP_Label_0359f705-2ba0-454b-9cfc-6ce5bcaac040_Name">
    <vt:lpwstr>0359f705-2ba0-454b-9cfc-6ce5bcaac040</vt:lpwstr>
  </property>
  <property fmtid="{D5CDD505-2E9C-101B-9397-08002B2CF9AE}" pid="14" name="MSIP_Label_0359f705-2ba0-454b-9cfc-6ce5bcaac040_SetDate">
    <vt:lpwstr>2024-03-24T20:38:44Z</vt:lpwstr>
  </property>
  <property fmtid="{D5CDD505-2E9C-101B-9397-08002B2CF9AE}" pid="15" name="MSIP_Label_0359f705-2ba0-454b-9cfc-6ce5bcaac040_SiteId">
    <vt:lpwstr>68283f3b-8487-4c86-adb3-a5228f18b893</vt:lpwstr>
  </property>
  <property fmtid="{D5CDD505-2E9C-101B-9397-08002B2CF9AE}" pid="16" name="Notes">
    <vt:i4>0</vt:i4>
  </property>
  <property fmtid="{D5CDD505-2E9C-101B-9397-08002B2CF9AE}" pid="17" name="PresentationFormat">
    <vt:lpwstr>Widescreen</vt:lpwstr>
  </property>
  <property fmtid="{D5CDD505-2E9C-101B-9397-08002B2CF9AE}" pid="18" name="ScaleCrop">
    <vt:bool>0</vt:bool>
  </property>
  <property fmtid="{D5CDD505-2E9C-101B-9397-08002B2CF9AE}" pid="19" name="ShareDoc">
    <vt:bool>0</vt:bool>
  </property>
  <property fmtid="{D5CDD505-2E9C-101B-9397-08002B2CF9AE}" pid="20" name="Slides">
    <vt:i4>32</vt:i4>
  </property>
</Properties>
</file>